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2" r:id="rId2"/>
    <p:sldId id="285" r:id="rId3"/>
    <p:sldId id="277" r:id="rId4"/>
    <p:sldId id="286" r:id="rId5"/>
    <p:sldId id="263" r:id="rId6"/>
    <p:sldId id="264" r:id="rId7"/>
    <p:sldId id="266" r:id="rId8"/>
    <p:sldId id="275" r:id="rId9"/>
    <p:sldId id="267" r:id="rId10"/>
    <p:sldId id="271" r:id="rId11"/>
    <p:sldId id="272" r:id="rId12"/>
    <p:sldId id="281" r:id="rId13"/>
    <p:sldId id="280" r:id="rId14"/>
    <p:sldId id="279" r:id="rId15"/>
    <p:sldId id="283" r:id="rId16"/>
    <p:sldId id="284" r:id="rId17"/>
    <p:sldId id="282" r:id="rId18"/>
    <p:sldId id="273" r:id="rId19"/>
    <p:sldId id="288" r:id="rId20"/>
    <p:sldId id="287"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97B"/>
    <a:srgbClr val="D3E14B"/>
    <a:srgbClr val="A4B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33" autoAdjust="0"/>
  </p:normalViewPr>
  <p:slideViewPr>
    <p:cSldViewPr>
      <p:cViewPr varScale="1">
        <p:scale>
          <a:sx n="95" d="100"/>
          <a:sy n="95" d="100"/>
        </p:scale>
        <p:origin x="-20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8047A-CFCB-4890-803D-3F0574196F27}" type="doc">
      <dgm:prSet loTypeId="urn:microsoft.com/office/officeart/2005/8/layout/venn3" loCatId="relationship" qsTypeId="urn:microsoft.com/office/officeart/2005/8/quickstyle/simple1#2" qsCatId="simple" csTypeId="urn:microsoft.com/office/officeart/2005/8/colors/accent1_2#2" csCatId="accent1" phldr="1"/>
      <dgm:spPr/>
      <dgm:t>
        <a:bodyPr/>
        <a:lstStyle/>
        <a:p>
          <a:endParaRPr lang="en-AU"/>
        </a:p>
      </dgm:t>
    </dgm:pt>
    <dgm:pt modelId="{46FD5733-6778-40F3-B341-B2D8D17A8FE4}" type="pres">
      <dgm:prSet presAssocID="{DB48047A-CFCB-4890-803D-3F0574196F27}" presName="Name0" presStyleCnt="0">
        <dgm:presLayoutVars>
          <dgm:dir/>
          <dgm:resizeHandles val="exact"/>
        </dgm:presLayoutVars>
      </dgm:prSet>
      <dgm:spPr/>
      <dgm:t>
        <a:bodyPr/>
        <a:lstStyle/>
        <a:p>
          <a:endParaRPr lang="en-AU"/>
        </a:p>
      </dgm:t>
    </dgm:pt>
  </dgm:ptLst>
  <dgm:cxnLst>
    <dgm:cxn modelId="{6BE3CF43-3B9D-4E75-9C81-6C86A100F1CF}" type="presOf" srcId="{DB48047A-CFCB-4890-803D-3F0574196F27}" destId="{46FD5733-6778-40F3-B341-B2D8D17A8FE4}" srcOrd="0"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80" cy="496253"/>
          </a:xfrm>
          <a:prstGeom prst="rect">
            <a:avLst/>
          </a:prstGeom>
        </p:spPr>
        <p:txBody>
          <a:bodyPr vert="horz" lIns="92080" tIns="46040" rIns="92080" bIns="4604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095" y="0"/>
            <a:ext cx="2945980" cy="496253"/>
          </a:xfrm>
          <a:prstGeom prst="rect">
            <a:avLst/>
          </a:prstGeom>
        </p:spPr>
        <p:txBody>
          <a:bodyPr vert="horz" lIns="92080" tIns="46040" rIns="92080" bIns="46040" rtlCol="0"/>
          <a:lstStyle>
            <a:lvl1pPr algn="r" fontAlgn="auto">
              <a:spcBef>
                <a:spcPts val="0"/>
              </a:spcBef>
              <a:spcAft>
                <a:spcPts val="0"/>
              </a:spcAft>
              <a:defRPr sz="1200">
                <a:latin typeface="+mn-lt"/>
                <a:cs typeface="+mn-cs"/>
              </a:defRPr>
            </a:lvl1pPr>
          </a:lstStyle>
          <a:p>
            <a:pPr>
              <a:defRPr/>
            </a:pPr>
            <a:fld id="{96F4EFAB-1EFD-4594-B2CE-DEBCCC561A3D}" type="datetimeFigureOut">
              <a:rPr lang="en-AU"/>
              <a:pPr>
                <a:defRPr/>
              </a:pPr>
              <a:t>1/09/2011</a:t>
            </a:fld>
            <a:endParaRPr lang="en-AU"/>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80" tIns="46040" rIns="92080" bIns="46040" rtlCol="0" anchor="ctr"/>
          <a:lstStyle/>
          <a:p>
            <a:pPr lvl="0"/>
            <a:endParaRPr lang="en-AU" noProof="0"/>
          </a:p>
        </p:txBody>
      </p:sp>
      <p:sp>
        <p:nvSpPr>
          <p:cNvPr id="5" name="Notes Placeholder 4"/>
          <p:cNvSpPr>
            <a:spLocks noGrp="1"/>
          </p:cNvSpPr>
          <p:nvPr>
            <p:ph type="body" sz="quarter" idx="3"/>
          </p:nvPr>
        </p:nvSpPr>
        <p:spPr>
          <a:xfrm>
            <a:off x="680089" y="4715193"/>
            <a:ext cx="5437500" cy="4466268"/>
          </a:xfrm>
          <a:prstGeom prst="rect">
            <a:avLst/>
          </a:prstGeom>
        </p:spPr>
        <p:txBody>
          <a:bodyPr vert="horz" lIns="92080" tIns="46040" rIns="92080" bIns="4604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28790"/>
            <a:ext cx="2945980" cy="496252"/>
          </a:xfrm>
          <a:prstGeom prst="rect">
            <a:avLst/>
          </a:prstGeom>
        </p:spPr>
        <p:txBody>
          <a:bodyPr vert="horz" lIns="92080" tIns="46040" rIns="92080" bIns="4604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095" y="9428790"/>
            <a:ext cx="2945980" cy="496252"/>
          </a:xfrm>
          <a:prstGeom prst="rect">
            <a:avLst/>
          </a:prstGeom>
        </p:spPr>
        <p:txBody>
          <a:bodyPr vert="horz" lIns="92080" tIns="46040" rIns="92080" bIns="46040" rtlCol="0" anchor="b"/>
          <a:lstStyle>
            <a:lvl1pPr algn="r" fontAlgn="auto">
              <a:spcBef>
                <a:spcPts val="0"/>
              </a:spcBef>
              <a:spcAft>
                <a:spcPts val="0"/>
              </a:spcAft>
              <a:defRPr sz="1200">
                <a:latin typeface="+mn-lt"/>
                <a:cs typeface="+mn-cs"/>
              </a:defRPr>
            </a:lvl1pPr>
          </a:lstStyle>
          <a:p>
            <a:pPr>
              <a:defRPr/>
            </a:pPr>
            <a:fld id="{A533A23E-E318-4F1A-AF19-7C6C14F5C7B6}" type="slidenum">
              <a:rPr lang="en-AU"/>
              <a:pPr>
                <a:defRPr/>
              </a:pPr>
              <a:t>‹#›</a:t>
            </a:fld>
            <a:endParaRPr lang="en-AU"/>
          </a:p>
        </p:txBody>
      </p:sp>
    </p:spTree>
    <p:extLst>
      <p:ext uri="{BB962C8B-B14F-4D97-AF65-F5344CB8AC3E}">
        <p14:creationId xmlns:p14="http://schemas.microsoft.com/office/powerpoint/2010/main" val="1844677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BAD11810-957F-4ECF-868C-0214AA7B1FC9}" type="slidenum">
              <a:rPr lang="en-US"/>
              <a:pPr>
                <a:defRPr/>
              </a:pPr>
              <a:t>1</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AU" smtClean="0"/>
              <a:t>Intro Menzies – has for many years specialised in Indigenous health research, but broadening to concentrate more on social determinants of health and social program evaluation. Part of the newly established Centre for Child Development and Education research. Focus on evaluations of education, child protection, parenting and child development programs, particularly with Indigenous children.</a:t>
            </a:r>
          </a:p>
          <a:p>
            <a:pPr eaLnBrk="1" hangingPunct="1"/>
            <a:r>
              <a:rPr lang="en-AU" smtClean="0"/>
              <a:t>Intro self – first AES conference. First time submitting an abstract/paper… </a:t>
            </a:r>
          </a:p>
          <a:p>
            <a:pPr eaLnBrk="1" hangingPunct="1"/>
            <a:r>
              <a:rPr lang="en-AU" smtClean="0"/>
              <a:t>Note that the presentation  title is a little misleading . Should probably be called ‘Communicating your findings to multiple audiences including hard to reach ones because we look at </a:t>
            </a:r>
          </a:p>
          <a:p>
            <a:pPr eaLnBrk="1" hangingPunct="1"/>
            <a:r>
              <a:rPr lang="en-AU" smtClean="0"/>
              <a:t>Main aim of the presentation is to promote thinking about how we as evaluators can play an increased role in the communication of findings to a range of audiences and to reflect on some examples from two case studies – 1 using a medical research translation model and the other which uses  a social marketing/health promotion principles. The case studies relate to work done with remote Indigenous populations and provide some insights into approaches to use for communicating findings to audiences who might normally be considered hard to reach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E37B3FCA-EF81-4C6D-A118-BACB46CA3926}" type="slidenum">
              <a:rPr lang="en-US"/>
              <a:pPr>
                <a:defRPr/>
              </a:pPr>
              <a:t>10</a:t>
            </a:fld>
            <a:endParaRPr lang="en-US"/>
          </a:p>
        </p:txBody>
      </p:sp>
      <p:sp>
        <p:nvSpPr>
          <p:cNvPr id="3584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pPr>
            <a:r>
              <a:rPr lang="en-AU" dirty="0" smtClean="0"/>
              <a:t>Communicating evaluation findings to multiple audiences is more expensive and resource intensive than delivering findings to one primary audience, so why bother investing in a multi-audience translation strategy?</a:t>
            </a:r>
          </a:p>
          <a:p>
            <a:pPr eaLnBrk="1" hangingPunct="1">
              <a:spcBef>
                <a:spcPct val="0"/>
              </a:spcBef>
              <a:spcAft>
                <a:spcPts val="604"/>
              </a:spcAft>
            </a:pPr>
            <a:r>
              <a:rPr lang="en-AU" dirty="0" smtClean="0"/>
              <a:t>There are 4 main reasons which relate to maximising influence, ethical responsibility, capitalising on established relationships and building a new area of specialisation for evaluators.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A9EDD0A7-2D84-4D17-810B-52E2ADF9BB91}" type="slidenum">
              <a:rPr lang="en-US"/>
              <a:pPr>
                <a:defRPr/>
              </a:pPr>
              <a:t>11</a:t>
            </a:fld>
            <a:endParaRPr lang="en-US"/>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dirty="0" smtClean="0"/>
              <a:t>Instead of delivering findings to one audience via a single format (e.g. a written report), evaluators can increase the potential that their findings will be utilised by designing translation strategies for multiple audiences. </a:t>
            </a:r>
          </a:p>
          <a:p>
            <a:pPr eaLnBrk="1" hangingPunct="1">
              <a:spcBef>
                <a:spcPct val="0"/>
              </a:spcBef>
              <a:spcAft>
                <a:spcPts val="604"/>
              </a:spcAft>
              <a:buFontTx/>
              <a:buChar char="•"/>
            </a:pPr>
            <a:r>
              <a:rPr lang="en-AU" dirty="0" smtClean="0"/>
              <a:t>In doing so, evaluators diminish the risk that their evaluation’s influence will cease if someone, somewhere decides to shelf the evaluation report. </a:t>
            </a:r>
          </a:p>
          <a:p>
            <a:pPr eaLnBrk="1" hangingPunct="1">
              <a:spcBef>
                <a:spcPct val="0"/>
              </a:spcBef>
              <a:spcAft>
                <a:spcPts val="604"/>
              </a:spcAft>
              <a:buFontTx/>
              <a:buChar char="•"/>
            </a:pPr>
            <a:r>
              <a:rPr lang="en-AU" dirty="0" smtClean="0"/>
              <a:t>The tenuous relationship between evaluation and politics is well documented and the threat presented by changing political backdrops is a danger for evaluators who have placed all their translation strategies in a ‘single-audience, written report’ basket. By reducing dependency on the written report and the primary audience for disseminating evaluation findings, evaluators can effectively insure themselves against the risk that their findings could be shelved.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9174B44F-C3AA-4EA4-9428-0750CD3A700E}" type="slidenum">
              <a:rPr lang="en-US" sz="1200">
                <a:latin typeface="+mn-lt"/>
                <a:cs typeface="+mn-cs"/>
              </a:rPr>
              <a:pPr algn="r" fontAlgn="auto">
                <a:spcBef>
                  <a:spcPts val="0"/>
                </a:spcBef>
                <a:spcAft>
                  <a:spcPts val="0"/>
                </a:spcAft>
                <a:defRPr/>
              </a:pPr>
              <a:t>12</a:t>
            </a:fld>
            <a:endParaRPr lang="en-US" sz="1200" dirty="0">
              <a:latin typeface="+mn-lt"/>
              <a:cs typeface="+mn-cs"/>
            </a:endParaRPr>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sz="1000" dirty="0" smtClean="0"/>
              <a:t>Ethics in evaluation is all about making sure our values are aligned with our practices. </a:t>
            </a:r>
          </a:p>
          <a:p>
            <a:pPr eaLnBrk="1" hangingPunct="1">
              <a:spcBef>
                <a:spcPct val="0"/>
              </a:spcBef>
              <a:spcAft>
                <a:spcPts val="604"/>
              </a:spcAft>
              <a:buFontTx/>
              <a:buChar char="•"/>
            </a:pPr>
            <a:r>
              <a:rPr lang="en-AU" sz="1000" dirty="0" smtClean="0"/>
              <a:t>Peak evaluation bodies such as the AES have placed value on the provision of feedback to a range of stakeholders through their Guidelines for Ethical Conduct of Evaluations and their Code of Ethics.</a:t>
            </a:r>
          </a:p>
          <a:p>
            <a:pPr eaLnBrk="1" hangingPunct="1">
              <a:spcBef>
                <a:spcPct val="0"/>
              </a:spcBef>
              <a:spcAft>
                <a:spcPts val="604"/>
              </a:spcAft>
              <a:buFontTx/>
              <a:buChar char="•"/>
            </a:pPr>
            <a:r>
              <a:rPr lang="en-AU" sz="1000" dirty="0" smtClean="0"/>
              <a:t>For example, the Australasian Evaluation Society’s Guidelines for the Ethical Conduct of Evaluations states that </a:t>
            </a:r>
            <a:r>
              <a:rPr lang="en-AU" sz="1000" i="1" dirty="0" smtClean="0"/>
              <a:t>“The results of the evaluation should be presented as clearly and simply as accuracy allows so that clients and other stakeholders can easily understand the evaluation process and results,”</a:t>
            </a:r>
            <a:r>
              <a:rPr lang="en-AU" sz="1000" dirty="0" smtClean="0"/>
              <a:t> (AES, 1997, p.12). </a:t>
            </a:r>
          </a:p>
          <a:p>
            <a:pPr eaLnBrk="1" hangingPunct="1">
              <a:spcBef>
                <a:spcPct val="0"/>
              </a:spcBef>
              <a:spcAft>
                <a:spcPts val="604"/>
              </a:spcAft>
              <a:buFontTx/>
              <a:buChar char="•"/>
            </a:pPr>
            <a:r>
              <a:rPr lang="en-AU" sz="1000" dirty="0" smtClean="0"/>
              <a:t>Similar themes have been reiterated by bodies such as the American-based Joint Committee on Standards for Educational Evaluation who outlined in their 1997 propriety standards that evaluation findings should be made accessible to all persons affected by the evaluation (Sanders, 1994). </a:t>
            </a:r>
          </a:p>
          <a:p>
            <a:pPr eaLnBrk="1" hangingPunct="1">
              <a:spcBef>
                <a:spcPct val="0"/>
              </a:spcBef>
              <a:spcAft>
                <a:spcPts val="604"/>
              </a:spcAft>
              <a:buFontTx/>
              <a:buChar char="•"/>
            </a:pPr>
            <a:r>
              <a:rPr lang="en-AU" sz="1000" b="1" dirty="0" smtClean="0"/>
              <a:t>BENEFITS </a:t>
            </a:r>
          </a:p>
          <a:p>
            <a:pPr eaLnBrk="1" hangingPunct="1">
              <a:spcBef>
                <a:spcPct val="0"/>
              </a:spcBef>
              <a:spcAft>
                <a:spcPts val="604"/>
              </a:spcAft>
              <a:buFontTx/>
              <a:buChar char="•"/>
            </a:pPr>
            <a:r>
              <a:rPr lang="en-AU" sz="1000" dirty="0" smtClean="0"/>
              <a:t>Prioritising the communication of evaluation findings beyond policymakers and program managers also has the potential to improve the standing and reputation of the evaluation industry. </a:t>
            </a:r>
          </a:p>
          <a:p>
            <a:pPr eaLnBrk="1" hangingPunct="1">
              <a:spcBef>
                <a:spcPct val="0"/>
              </a:spcBef>
              <a:spcAft>
                <a:spcPts val="604"/>
              </a:spcAft>
              <a:buFontTx/>
              <a:buChar char="•"/>
            </a:pPr>
            <a:r>
              <a:rPr lang="en-AU" sz="1000" dirty="0" smtClean="0"/>
              <a:t>In particular, the consistent provision of findings to evaluation participants and other interested stakeholders has the potential to increase trust in evaluators and undo any damage done by evaluators who have not provided feedback. </a:t>
            </a:r>
          </a:p>
          <a:p>
            <a:pPr eaLnBrk="1" hangingPunct="1">
              <a:spcBef>
                <a:spcPct val="0"/>
              </a:spcBef>
              <a:spcAft>
                <a:spcPts val="604"/>
              </a:spcAft>
              <a:buFontTx/>
              <a:buChar char="•"/>
            </a:pPr>
            <a:r>
              <a:rPr lang="en-AU" sz="1000" dirty="0" smtClean="0"/>
              <a:t>One of the common criticisms of evaluators in remote Indigenous contexts is that they take away information but fail to provide any feedback to evaluation participants at the community level. This practice has contributed to well-documented evaluation fatigue among Indigenous populations who are tired of being continually consulted without any feedback or follow-up (ALRC, 2010, DEECW, 2010).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1A14862A-292D-433E-BFF5-8024F25021F6}" type="slidenum">
              <a:rPr lang="en-US" sz="1200">
                <a:latin typeface="+mn-lt"/>
                <a:cs typeface="+mn-cs"/>
              </a:rPr>
              <a:pPr algn="r" fontAlgn="auto">
                <a:spcBef>
                  <a:spcPts val="0"/>
                </a:spcBef>
                <a:spcAft>
                  <a:spcPts val="0"/>
                </a:spcAft>
                <a:defRPr/>
              </a:pPr>
              <a:t>13</a:t>
            </a:fld>
            <a:endParaRPr lang="en-US" sz="1200" dirty="0">
              <a:latin typeface="+mn-lt"/>
              <a:cs typeface="+mn-cs"/>
            </a:endParaRPr>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sz="1000" dirty="0" smtClean="0"/>
              <a:t>During the life of an evaluation, evaluators develop working relationships with a range of stakeholders including collaborators, commissioners, service providers and service users. These relationships differ in depth and breadth depending on the evaluation approach used, but each relationship provides a potential springboards for the delivery of feedback about evaluation findings. </a:t>
            </a:r>
          </a:p>
          <a:p>
            <a:pPr eaLnBrk="1" hangingPunct="1">
              <a:spcBef>
                <a:spcPct val="0"/>
              </a:spcBef>
              <a:spcAft>
                <a:spcPts val="604"/>
              </a:spcAft>
              <a:buFontTx/>
              <a:buChar char="•"/>
            </a:pPr>
            <a:r>
              <a:rPr lang="en-AU" sz="1000" dirty="0" smtClean="0"/>
              <a:t>These relationships locate evaluation practitioners particularly well for involvement in feedback as they’re a </a:t>
            </a:r>
            <a:r>
              <a:rPr lang="en-AU" sz="1000" dirty="0" err="1" smtClean="0"/>
              <a:t>naturl</a:t>
            </a:r>
            <a:r>
              <a:rPr lang="en-AU" sz="1000" dirty="0" smtClean="0"/>
              <a:t> continuation of dealings with stakeholders. Provides a way to remain accountable to stakeholders/build relationships for future evaluation work.</a:t>
            </a:r>
          </a:p>
          <a:p>
            <a:pPr eaLnBrk="1" hangingPunct="1">
              <a:spcBef>
                <a:spcPct val="0"/>
              </a:spcBef>
              <a:spcAft>
                <a:spcPts val="604"/>
              </a:spcAft>
              <a:buFontTx/>
              <a:buChar char="•"/>
            </a:pPr>
            <a:r>
              <a:rPr lang="en-AU" sz="1000" dirty="0" smtClean="0"/>
              <a:t>Unlike an evaluation report, these relationships can not be ‘handed over’ to a commissioning agency at the end of an evaluation. If an evaluation ends with the provision of a written report, then there is a risk that these opportunistic avenues for communicating key findings will remain unutilised.</a:t>
            </a:r>
          </a:p>
          <a:p>
            <a:pPr eaLnBrk="1" hangingPunct="1">
              <a:spcBef>
                <a:spcPct val="0"/>
              </a:spcBef>
              <a:spcAft>
                <a:spcPts val="604"/>
              </a:spcAft>
              <a:buFontTx/>
              <a:buChar char="•"/>
            </a:pPr>
            <a:r>
              <a:rPr lang="en-AU" sz="1000" dirty="0" smtClean="0"/>
              <a:t>When working with small, tight-knit communities, the relationships established by evaluators with stakeholders provide a ‘natural window’ for disseminating key findings, especially where accessing ‘hard to reach’ audiences such as Indigenous and culturally and linguistically diverse communities are concerned. </a:t>
            </a:r>
          </a:p>
          <a:p>
            <a:pPr eaLnBrk="1" hangingPunct="1">
              <a:spcBef>
                <a:spcPct val="0"/>
              </a:spcBef>
              <a:spcAft>
                <a:spcPts val="604"/>
              </a:spcAft>
              <a:buFontTx/>
              <a:buChar char="•"/>
            </a:pPr>
            <a:r>
              <a:rPr lang="en-AU" sz="1000" dirty="0" smtClean="0"/>
              <a:t>For example, if an evaluator has developed a strong, working relationship with an Indigenous health worker during the course of an evaluation, this individual provides entrance point for the provision of information to service users or research participants. Similarly, if a partnership with an individual school has been forged during an evaluation, existing relationships with the principal and teaching staff provide natural opportunities for disseminating evaluation findings to other staff, parents and students. </a:t>
            </a:r>
          </a:p>
          <a:p>
            <a:pPr eaLnBrk="1" hangingPunct="1">
              <a:spcBef>
                <a:spcPct val="0"/>
              </a:spcBef>
              <a:spcAft>
                <a:spcPts val="604"/>
              </a:spcAft>
              <a:buFontTx/>
              <a:buChar char="•"/>
            </a:pPr>
            <a:endParaRPr lang="en-AU" sz="1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DAD8E26F-8DCA-4472-8C2F-B223AE02215B}" type="slidenum">
              <a:rPr lang="en-US" sz="1200">
                <a:latin typeface="+mn-lt"/>
                <a:cs typeface="+mn-cs"/>
              </a:rPr>
              <a:pPr algn="r" fontAlgn="auto">
                <a:spcBef>
                  <a:spcPts val="0"/>
                </a:spcBef>
                <a:spcAft>
                  <a:spcPts val="0"/>
                </a:spcAft>
                <a:defRPr/>
              </a:pPr>
              <a:t>14</a:t>
            </a:fld>
            <a:endParaRPr lang="en-US" sz="1200" dirty="0">
              <a:latin typeface="+mn-lt"/>
              <a:cs typeface="+mn-cs"/>
            </a:endParaRPr>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dirty="0" smtClean="0"/>
              <a:t>By taking more responsibility for the dissemination of findings to multiple audiences, we are creating a new area of specialisation for evaluators and the evaluation industry. </a:t>
            </a:r>
          </a:p>
          <a:p>
            <a:pPr eaLnBrk="1" hangingPunct="1">
              <a:spcBef>
                <a:spcPct val="0"/>
              </a:spcBef>
              <a:spcAft>
                <a:spcPts val="604"/>
              </a:spcAft>
              <a:buFontTx/>
              <a:buChar char="•"/>
            </a:pPr>
            <a:r>
              <a:rPr lang="en-AU" dirty="0" smtClean="0"/>
              <a:t>By prioritising the translation of findings to multiple audiences and positioning evaluators as experts in knowledge translation, the evaluation ‘lifecycle’ is extended and so too is work for the evaluator. </a:t>
            </a:r>
          </a:p>
          <a:p>
            <a:pPr eaLnBrk="1" hangingPunct="1">
              <a:spcBef>
                <a:spcPct val="0"/>
              </a:spcBef>
              <a:spcAft>
                <a:spcPts val="604"/>
              </a:spcAft>
              <a:buFontTx/>
              <a:buChar char="•"/>
            </a:pPr>
            <a:endParaRPr lang="en-AU" dirty="0" smtClean="0"/>
          </a:p>
          <a:p>
            <a:pPr eaLnBrk="1" hangingPunct="1">
              <a:spcBef>
                <a:spcPct val="0"/>
              </a:spcBef>
              <a:spcAft>
                <a:spcPts val="604"/>
              </a:spcAft>
              <a:buFontTx/>
              <a:buChar char="•"/>
            </a:pPr>
            <a:r>
              <a:rPr lang="en-AU" dirty="0" smtClean="0"/>
              <a:t>So that’s a brief look at some of the potential benefits of increasing evaluators’ involvement in the transfer process.</a:t>
            </a:r>
          </a:p>
          <a:p>
            <a:pPr eaLnBrk="1" hangingPunct="1">
              <a:spcBef>
                <a:spcPct val="0"/>
              </a:spcBef>
              <a:spcAft>
                <a:spcPts val="604"/>
              </a:spcAft>
              <a:buFontTx/>
              <a:buChar char="•"/>
            </a:pPr>
            <a:r>
              <a:rPr lang="en-AU" sz="1400" dirty="0" smtClean="0"/>
              <a:t>If we agree that having evaluators involved in the translation of findings to multiple audiences is beneficial, the next logical question is ‘how do we translate the findings to diverse audiences?’ </a:t>
            </a:r>
          </a:p>
          <a:p>
            <a:pPr eaLnBrk="1" hangingPunct="1">
              <a:spcBef>
                <a:spcPct val="0"/>
              </a:spcBef>
              <a:spcAft>
                <a:spcPts val="604"/>
              </a:spcAft>
              <a:buFontTx/>
              <a:buChar char="•"/>
            </a:pPr>
            <a:r>
              <a:rPr lang="en-AU" sz="1400" dirty="0" smtClean="0"/>
              <a:t>There’s many ways. I’m going to show two quick examples of strategies which Menzies has used to help translate research findings to stakeholders in remote Indigenous communities.</a:t>
            </a:r>
          </a:p>
          <a:p>
            <a:pPr eaLnBrk="1" hangingPunct="1">
              <a:spcBef>
                <a:spcPct val="0"/>
              </a:spcBef>
              <a:spcAft>
                <a:spcPts val="604"/>
              </a:spcAft>
              <a:buFontTx/>
              <a:buChar char="•"/>
            </a:pPr>
            <a:endParaRPr lang="en-AU" sz="1400" dirty="0" smtClean="0"/>
          </a:p>
          <a:p>
            <a:pPr eaLnBrk="1" hangingPunct="1">
              <a:spcBef>
                <a:spcPct val="0"/>
              </a:spcBef>
              <a:spcAft>
                <a:spcPts val="604"/>
              </a:spcAft>
              <a:buFontTx/>
              <a:buChar char="•"/>
            </a:pPr>
            <a:r>
              <a:rPr lang="en-AU" sz="1400" dirty="0" smtClean="0"/>
              <a:t>The first case study involves the mobile preschool evaluation.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txBox="1">
            <a:spLocks noGrp="1" noChangeArrowheads="1"/>
          </p:cNvSpPr>
          <p:nvPr/>
        </p:nvSpPr>
        <p:spPr bwMode="auto">
          <a:xfrm>
            <a:off x="3850095" y="9428790"/>
            <a:ext cx="2945980" cy="496252"/>
          </a:xfrm>
          <a:prstGeom prst="rect">
            <a:avLst/>
          </a:prstGeom>
          <a:noFill/>
          <a:ln>
            <a:miter lim="800000"/>
            <a:headEnd/>
            <a:tailEnd/>
          </a:ln>
        </p:spPr>
        <p:txBody>
          <a:bodyPr lIns="92080" tIns="46040" rIns="92080" bIns="46040" anchor="b"/>
          <a:lstStyle/>
          <a:p>
            <a:pPr algn="r">
              <a:defRPr/>
            </a:pPr>
            <a:fld id="{AF40A869-C072-4214-83ED-0D9703C6598F}" type="slidenum">
              <a:rPr lang="en-US" sz="1200">
                <a:latin typeface="+mn-lt"/>
                <a:ea typeface="ＭＳ Ｐゴシック" pitchFamily="34" charset="-128"/>
              </a:rPr>
              <a:pPr algn="r">
                <a:defRPr/>
              </a:pPr>
              <a:t>15</a:t>
            </a:fld>
            <a:endParaRPr lang="en-US" sz="1200" dirty="0">
              <a:latin typeface="+mn-lt"/>
              <a:ea typeface="ＭＳ Ｐゴシック" pitchFamily="34" charset="-128"/>
            </a:endParaRPr>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eaLnBrk="1" hangingPunct="1">
              <a:spcBef>
                <a:spcPct val="0"/>
              </a:spcBef>
            </a:pPr>
            <a:r>
              <a:rPr lang="en-AU" smtClean="0"/>
              <a:t>The Mobile Preschool Program evaluation, a quasi-experimental study, found that increased preschool attendance is associated with increased school readiness among Indigenous five year living in remote Northern Territory. </a:t>
            </a:r>
          </a:p>
          <a:p>
            <a:pPr eaLnBrk="1" hangingPunct="1">
              <a:spcBef>
                <a:spcPct val="0"/>
              </a:spcBef>
            </a:pPr>
            <a:r>
              <a:rPr lang="en-AU" smtClean="0"/>
              <a:t>The Mobile Preschool evaluation team wanted to ensure that research findings reached four distinct audiences: policymakers (in relevant Northern Territory and federal government departments); practitioners  (principals, teachers, assistant teachers and other professionals working in remote early childhood education); the public (in particular, the carers of remote Indigenous children); and, academics (primarily those working in education and health research). </a:t>
            </a:r>
          </a:p>
          <a:p>
            <a:pPr eaLnBrk="1" hangingPunct="1">
              <a:spcBef>
                <a:spcPct val="0"/>
              </a:spcBef>
            </a:pPr>
            <a:endParaRPr lang="en-AU" smtClean="0"/>
          </a:p>
          <a:p>
            <a:pPr eaLnBrk="1" hangingPunct="1">
              <a:spcBef>
                <a:spcPct val="0"/>
              </a:spcBef>
            </a:pPr>
            <a:r>
              <a:rPr lang="en-AU" smtClean="0"/>
              <a:t>The MPP evaluation team used  a medical research translation model from the University of Kentucky to frame their feedback process. In this model, there are 5 ‘impact metric’ areas: government (policy), health professionals (practice), the public (behaviour), academia (knowledge advancement), and industry (application), (University of Kentucky, 2011). </a:t>
            </a:r>
          </a:p>
          <a:p>
            <a:pPr eaLnBrk="1" hangingPunct="1">
              <a:spcBef>
                <a:spcPct val="0"/>
              </a:spcBef>
            </a:pPr>
            <a:r>
              <a:rPr lang="en-AU" smtClean="0"/>
              <a:t>Each of these audiences has its own culture, processes and protocols which means that influencing change requires the translation of findings so that they are accessible, understandable and relevant for individual audiences. </a:t>
            </a:r>
          </a:p>
          <a:p>
            <a:pPr eaLnBrk="1" hangingPunct="1">
              <a:spcBef>
                <a:spcPct val="0"/>
              </a:spcBef>
            </a:pPr>
            <a:endParaRPr lang="en-AU" smtClean="0"/>
          </a:p>
          <a:p>
            <a:pPr eaLnBrk="1" hangingPunct="1">
              <a:spcBef>
                <a:spcPct val="0"/>
              </a:spcBef>
            </a:pPr>
            <a:r>
              <a:rPr lang="en-AU" smtClean="0"/>
              <a:t>One of the benefits of using the biomedical research translation model for framing the Mobile Preschool Evaluation’s translation process was its distinct separation of policy and program management from other translation audiences. This model encouraged evaluators to consider all audiences, discuss the differences between each and identify targeted communication strategies for each discrete audience. </a:t>
            </a:r>
          </a:p>
          <a:p>
            <a:pPr eaLnBrk="1" hangingPunct="1">
              <a:spcBef>
                <a:spcPct val="0"/>
              </a:spcBef>
            </a:pPr>
            <a:endParaRPr lang="en-AU" smtClean="0"/>
          </a:p>
          <a:p>
            <a:pPr eaLnBrk="1" hangingPunct="1">
              <a:spcBef>
                <a:spcPct val="0"/>
              </a:spcBef>
            </a:pPr>
            <a:r>
              <a:rPr lang="en-AU" smtClean="0"/>
              <a:t>The result involved targeted strategies designed specifically for each audience.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50095" y="9428790"/>
            <a:ext cx="2945980" cy="496252"/>
          </a:xfrm>
          <a:prstGeom prst="rect">
            <a:avLst/>
          </a:prstGeom>
          <a:noFill/>
          <a:ln>
            <a:miter lim="800000"/>
            <a:headEnd/>
            <a:tailEnd/>
          </a:ln>
        </p:spPr>
        <p:txBody>
          <a:bodyPr lIns="92080" tIns="46040" rIns="92080" bIns="46040" anchor="b"/>
          <a:lstStyle/>
          <a:p>
            <a:pPr algn="r">
              <a:defRPr/>
            </a:pPr>
            <a:fld id="{E62D493E-3857-4D90-998C-7101B354AEEA}" type="slidenum">
              <a:rPr lang="en-US" sz="1200">
                <a:latin typeface="+mn-lt"/>
                <a:ea typeface="ＭＳ Ｐゴシック" pitchFamily="34" charset="-128"/>
              </a:rPr>
              <a:pPr algn="r">
                <a:defRPr/>
              </a:pPr>
              <a:t>16</a:t>
            </a:fld>
            <a:endParaRPr lang="en-US" sz="1200" dirty="0">
              <a:latin typeface="+mn-lt"/>
              <a:ea typeface="ＭＳ Ｐゴシック" pitchFamily="34" charset="-128"/>
            </a:endParaRPr>
          </a:p>
        </p:txBody>
      </p:sp>
      <p:sp>
        <p:nvSpPr>
          <p:cNvPr id="4813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813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AU" smtClean="0">
                <a:latin typeface="Arial" charset="0"/>
                <a:ea typeface="ＭＳ Ｐゴシック"/>
                <a:cs typeface="ＭＳ Ｐゴシック"/>
              </a:rPr>
              <a:t>Go through examples of translation strategies. Concentrate on participants and ATs</a:t>
            </a:r>
          </a:p>
          <a:p>
            <a:pPr eaLnBrk="1" hangingPunct="1">
              <a:spcBef>
                <a:spcPct val="0"/>
              </a:spcBef>
            </a:pPr>
            <a:endParaRPr lang="en-AU" smtClean="0">
              <a:latin typeface="Arial" charset="0"/>
              <a:ea typeface="ＭＳ Ｐゴシック"/>
              <a:cs typeface="ＭＳ Ｐゴシック"/>
            </a:endParaRPr>
          </a:p>
          <a:p>
            <a:pPr eaLnBrk="1" hangingPunct="1">
              <a:spcBef>
                <a:spcPct val="0"/>
              </a:spcBef>
            </a:pPr>
            <a:r>
              <a:rPr lang="en-AU" smtClean="0"/>
              <a:t>By locating the research translation process within the Mobile Preschool evaluation plan and by giving evaluators responsibility for designing and managing the translation process, evaluators were able to utilise many of the relationships, networks and contacts they had developed over the course of the two year evaluation. </a:t>
            </a:r>
          </a:p>
          <a:p>
            <a:pPr eaLnBrk="1" hangingPunct="1">
              <a:spcBef>
                <a:spcPct val="0"/>
              </a:spcBef>
            </a:pPr>
            <a:endParaRPr lang="en-AU" smtClean="0"/>
          </a:p>
          <a:p>
            <a:pPr eaLnBrk="1" hangingPunct="1">
              <a:spcBef>
                <a:spcPct val="0"/>
              </a:spcBef>
            </a:pPr>
            <a:r>
              <a:rPr lang="en-AU" smtClean="0"/>
              <a:t>One of the challenges in the MPP transfer approach was designing processes for communicating findings to carers of children aged 3 – 5 yrs. Language diversity, literacy variation. </a:t>
            </a:r>
          </a:p>
          <a:p>
            <a:pPr eaLnBrk="1" hangingPunct="1">
              <a:spcBef>
                <a:spcPct val="0"/>
              </a:spcBef>
            </a:pPr>
            <a:r>
              <a:rPr lang="en-AU" smtClean="0"/>
              <a:t>The next case study provides an example about how multimedia and social marketing principles can be used to develop tools which help support the translation of research or evaluation findings to audiences where varied literacy might normally present a challenge. It’s the product of a Menzies project called Grog and the Brain,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4ECC85EC-E656-4AA0-B5ED-B48157C76F01}" type="slidenum">
              <a:rPr lang="en-US" sz="1200">
                <a:latin typeface="+mn-lt"/>
                <a:cs typeface="+mn-cs"/>
              </a:rPr>
              <a:pPr algn="r" fontAlgn="auto">
                <a:spcBef>
                  <a:spcPts val="0"/>
                </a:spcBef>
                <a:spcAft>
                  <a:spcPts val="0"/>
                </a:spcAft>
                <a:defRPr/>
              </a:pPr>
              <a:t>17</a:t>
            </a:fld>
            <a:endParaRPr lang="en-US" sz="1200" dirty="0">
              <a:latin typeface="+mn-lt"/>
              <a:cs typeface="+mn-cs"/>
            </a:endParaRPr>
          </a:p>
        </p:txBody>
      </p:sp>
      <p:sp>
        <p:nvSpPr>
          <p:cNvPr id="5017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017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lnSpcReduction="10000"/>
          </a:bodyPr>
          <a:lstStyle/>
          <a:p>
            <a:pPr eaLnBrk="1" hangingPunct="1">
              <a:spcBef>
                <a:spcPct val="0"/>
              </a:spcBef>
              <a:spcAft>
                <a:spcPts val="604"/>
              </a:spcAft>
              <a:buFontTx/>
              <a:buChar char="•"/>
            </a:pPr>
            <a:r>
              <a:rPr lang="en-AU" sz="1100" dirty="0" smtClean="0"/>
              <a:t>The Grog and The Brain animation was designed to increase understanding about how alcohol affects the brain among Indigenous people at risk of heavy drinking. Animation was chosen as it cuts through traditional barriers to information sharing such as varied literacy skills or English as a second language. This animation was translated into a number of Northern Territory Indigenous languages. </a:t>
            </a:r>
          </a:p>
          <a:p>
            <a:pPr eaLnBrk="1" hangingPunct="1">
              <a:spcBef>
                <a:spcPct val="0"/>
              </a:spcBef>
              <a:spcAft>
                <a:spcPts val="604"/>
              </a:spcAft>
              <a:buFontTx/>
              <a:buChar char="•"/>
            </a:pPr>
            <a:r>
              <a:rPr lang="en-AU" sz="1100" dirty="0" smtClean="0"/>
              <a:t>While this example relates to the transfer of research/science it provides an example of how multimedia tools can be used to support the communication of complex information in a way that is engaging, relevant and accessible. </a:t>
            </a:r>
          </a:p>
          <a:p>
            <a:pPr eaLnBrk="1" hangingPunct="1">
              <a:spcBef>
                <a:spcPct val="0"/>
              </a:spcBef>
              <a:spcAft>
                <a:spcPts val="604"/>
              </a:spcAft>
              <a:buFontTx/>
              <a:buChar char="•"/>
            </a:pPr>
            <a:r>
              <a:rPr lang="en-AU" sz="1100" dirty="0" smtClean="0"/>
              <a:t>Show animation</a:t>
            </a:r>
          </a:p>
          <a:p>
            <a:pPr eaLnBrk="1" hangingPunct="1">
              <a:spcBef>
                <a:spcPct val="0"/>
              </a:spcBef>
              <a:spcAft>
                <a:spcPts val="604"/>
              </a:spcAft>
              <a:buFontTx/>
              <a:buChar char="•"/>
            </a:pPr>
            <a:r>
              <a:rPr lang="en-AU" sz="1100" dirty="0" smtClean="0"/>
              <a:t>It provides the opportunity to create characters and to tell stories. To use visual aids and audio to reinforce the uptake of key messages</a:t>
            </a:r>
          </a:p>
          <a:p>
            <a:pPr eaLnBrk="1" hangingPunct="1">
              <a:spcBef>
                <a:spcPct val="0"/>
              </a:spcBef>
              <a:spcAft>
                <a:spcPts val="604"/>
              </a:spcAft>
              <a:buFontTx/>
              <a:buChar char="•"/>
            </a:pPr>
            <a:r>
              <a:rPr lang="en-AU" sz="1100" dirty="0" smtClean="0"/>
              <a:t>It’s possible to create different voice </a:t>
            </a:r>
            <a:r>
              <a:rPr lang="en-AU" sz="1100" dirty="0" err="1" smtClean="0"/>
              <a:t>overs</a:t>
            </a:r>
            <a:r>
              <a:rPr lang="en-AU" sz="1100" dirty="0" smtClean="0"/>
              <a:t>, genders and to use different languages. </a:t>
            </a:r>
          </a:p>
          <a:p>
            <a:pPr eaLnBrk="1" hangingPunct="1">
              <a:spcBef>
                <a:spcPct val="0"/>
              </a:spcBef>
              <a:spcAft>
                <a:spcPts val="604"/>
              </a:spcAft>
              <a:buFontTx/>
              <a:buChar char="•"/>
            </a:pPr>
            <a:r>
              <a:rPr lang="en-AU" sz="1100" dirty="0" smtClean="0"/>
              <a:t>It can incorporate humour and sustain engagement in a way that a written document can not.</a:t>
            </a:r>
          </a:p>
          <a:p>
            <a:pPr eaLnBrk="1" hangingPunct="1">
              <a:spcBef>
                <a:spcPct val="0"/>
              </a:spcBef>
              <a:spcAft>
                <a:spcPts val="604"/>
              </a:spcAft>
              <a:buFontTx/>
              <a:buChar char="•"/>
            </a:pPr>
            <a:r>
              <a:rPr lang="en-AU" sz="1100" dirty="0" smtClean="0"/>
              <a:t>It can provide a way to communicate information in a friendly, accessible way where face-to-face delivery is not possible.</a:t>
            </a:r>
          </a:p>
          <a:p>
            <a:pPr eaLnBrk="1" hangingPunct="1">
              <a:spcBef>
                <a:spcPct val="0"/>
              </a:spcBef>
              <a:spcAft>
                <a:spcPts val="604"/>
              </a:spcAft>
              <a:buFontTx/>
              <a:buChar char="•"/>
            </a:pPr>
            <a:r>
              <a:rPr lang="en-AU" sz="1100" dirty="0" smtClean="0"/>
              <a:t>It’s also cheap to house online and easier and cheaper to distribute than hard copy resources. </a:t>
            </a:r>
          </a:p>
          <a:p>
            <a:pPr eaLnBrk="1" hangingPunct="1">
              <a:spcBef>
                <a:spcPct val="0"/>
              </a:spcBef>
              <a:spcAft>
                <a:spcPts val="604"/>
              </a:spcAft>
              <a:buFontTx/>
              <a:buChar char="•"/>
            </a:pPr>
            <a:r>
              <a:rPr lang="en-AU" sz="1100" dirty="0" smtClean="0"/>
              <a:t>This same type of animation product could be utilised by evaluators to provide feedback about key evaluation findings. For example, evaluation participants who want a snapshot of what was found in the evaluation they contributed. Target groups from the public, e.g. service clients, practitioners to wet the appetite about the findings and raise interest in other translation products such as written reports or new guidelines.  </a:t>
            </a:r>
          </a:p>
          <a:p>
            <a:pPr eaLnBrk="1" hangingPunct="1">
              <a:spcBef>
                <a:spcPct val="0"/>
              </a:spcBef>
              <a:spcAft>
                <a:spcPts val="604"/>
              </a:spcAft>
              <a:buFontTx/>
              <a:buChar char="•"/>
            </a:pPr>
            <a:endParaRPr lang="en-AU" sz="11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F9DB203F-34AC-48B7-BC4B-282A8D712BD6}" type="slidenum">
              <a:rPr lang="en-US"/>
              <a:pPr>
                <a:defRPr/>
              </a:pPr>
              <a:t>18</a:t>
            </a:fld>
            <a:endParaRPr lang="en-US"/>
          </a:p>
        </p:txBody>
      </p:sp>
      <p:sp>
        <p:nvSpPr>
          <p:cNvPr id="5222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222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pPr>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20B0F2D7-2BE8-41A9-A581-34C77D04E990}" type="slidenum">
              <a:rPr lang="en-US" sz="1200">
                <a:latin typeface="+mn-lt"/>
                <a:cs typeface="+mn-cs"/>
              </a:rPr>
              <a:pPr algn="r" fontAlgn="auto">
                <a:spcBef>
                  <a:spcPts val="0"/>
                </a:spcBef>
                <a:spcAft>
                  <a:spcPts val="0"/>
                </a:spcAft>
                <a:defRPr/>
              </a:pPr>
              <a:t>19</a:t>
            </a:fld>
            <a:endParaRPr lang="en-US" sz="1200" dirty="0">
              <a:latin typeface="+mn-lt"/>
              <a:cs typeface="+mn-cs"/>
            </a:endParaRPr>
          </a:p>
        </p:txBody>
      </p:sp>
      <p:sp>
        <p:nvSpPr>
          <p:cNvPr id="542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427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3DF3D635-5785-4CC3-8E23-F8CE93E0AA0A}" type="slidenum">
              <a:rPr lang="en-US" sz="1200">
                <a:latin typeface="+mn-lt"/>
                <a:cs typeface="+mn-cs"/>
              </a:rPr>
              <a:pPr algn="r" fontAlgn="auto">
                <a:spcBef>
                  <a:spcPts val="0"/>
                </a:spcBef>
                <a:spcAft>
                  <a:spcPts val="0"/>
                </a:spcAft>
                <a:defRPr/>
              </a:pPr>
              <a:t>2</a:t>
            </a:fld>
            <a:endParaRPr lang="en-US" sz="1200" dirty="0">
              <a:latin typeface="+mn-lt"/>
              <a:cs typeface="+mn-cs"/>
            </a:endParaRPr>
          </a:p>
        </p:txBody>
      </p:sp>
      <p:sp>
        <p:nvSpPr>
          <p:cNvPr id="1945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AU" smtClean="0"/>
              <a:t>I’m very much of the opinion that if an evaluation’s not going to be useful, then there is no point doing it.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5CC093F1-438B-4CDE-A414-39D1FFAE84EC}" type="slidenum">
              <a:rPr lang="en-US" sz="1200">
                <a:latin typeface="+mn-lt"/>
                <a:cs typeface="+mn-cs"/>
              </a:rPr>
              <a:pPr algn="r" fontAlgn="auto">
                <a:spcBef>
                  <a:spcPts val="0"/>
                </a:spcBef>
                <a:spcAft>
                  <a:spcPts val="0"/>
                </a:spcAft>
                <a:defRPr/>
              </a:pPr>
              <a:t>20</a:t>
            </a:fld>
            <a:endParaRPr lang="en-US" sz="1200" dirty="0">
              <a:latin typeface="+mn-lt"/>
              <a:cs typeface="+mn-cs"/>
            </a:endParaRPr>
          </a:p>
        </p:txBody>
      </p:sp>
      <p:sp>
        <p:nvSpPr>
          <p:cNvPr id="5632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632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buFontTx/>
              <a:buChar char="•"/>
            </a:pPr>
            <a:r>
              <a:rPr lang="en-AU" smtClean="0"/>
              <a:t>Encouragingly, evaluation theorists such as Patton, Cousins and King have urged evaluators to conceptualise the translation of evaluation findings as a process rather than a product (Alkin &amp; Christie, 2004), drawing focus away from the evaluation report and placing it on participatory processes such as presentations, workshops, seminars and training sessions. </a:t>
            </a:r>
          </a:p>
          <a:p>
            <a:pPr eaLnBrk="1" hangingPunct="1">
              <a:buFontTx/>
              <a:buChar char="•"/>
            </a:pPr>
            <a:r>
              <a:rPr lang="en-AU" smtClean="0"/>
              <a:t>The mainstreaming of participatory evaluation practices has meant that stakeholders are increasingly involved in evaluation design, delivery and management.</a:t>
            </a:r>
          </a:p>
          <a:p>
            <a:pPr eaLnBrk="1" hangingPunct="1">
              <a:buFontTx/>
              <a:buChar char="•"/>
            </a:pPr>
            <a:r>
              <a:rPr lang="en-AU" smtClean="0"/>
              <a:t>But in many cases, this involvement is not extended to the feedback stage or evaluation translation stage.  </a:t>
            </a: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6561C125-5903-40AF-8733-3B79D73995A6}" type="slidenum">
              <a:rPr lang="en-US" sz="1200">
                <a:latin typeface="+mn-lt"/>
                <a:cs typeface="+mn-cs"/>
              </a:rPr>
              <a:pPr algn="r" fontAlgn="auto">
                <a:spcBef>
                  <a:spcPts val="0"/>
                </a:spcBef>
                <a:spcAft>
                  <a:spcPts val="0"/>
                </a:spcAft>
                <a:defRPr/>
              </a:pPr>
              <a:t>3</a:t>
            </a:fld>
            <a:endParaRPr lang="en-US" sz="1200" dirty="0">
              <a:latin typeface="+mn-lt"/>
              <a:cs typeface="+mn-cs"/>
            </a:endParaRPr>
          </a:p>
        </p:txBody>
      </p:sp>
      <p:sp>
        <p:nvSpPr>
          <p:cNvPr id="2150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smtClean="0"/>
              <a:t>Additional audiences such as evaluation participants, practitioners, fellow evaluators/academics/researchers and key public audiences.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a:xfrm>
            <a:off x="3850095" y="9428790"/>
            <a:ext cx="2945980" cy="496252"/>
          </a:xfrm>
          <a:prstGeom prst="rect">
            <a:avLst/>
          </a:prstGeom>
          <a:noFill/>
        </p:spPr>
        <p:txBody>
          <a:bodyPr lIns="92080" tIns="46040" rIns="92080" bIns="46040" anchor="b"/>
          <a:lstStyle/>
          <a:p>
            <a:pPr algn="r" fontAlgn="auto">
              <a:spcBef>
                <a:spcPts val="0"/>
              </a:spcBef>
              <a:spcAft>
                <a:spcPts val="0"/>
              </a:spcAft>
              <a:defRPr/>
            </a:pPr>
            <a:fld id="{1A7B52C6-B70A-4CDD-BF7D-3DF49DB2BB32}" type="slidenum">
              <a:rPr lang="en-US" sz="1200">
                <a:latin typeface="+mn-lt"/>
                <a:cs typeface="+mn-cs"/>
              </a:rPr>
              <a:pPr algn="r" fontAlgn="auto">
                <a:spcBef>
                  <a:spcPts val="0"/>
                </a:spcBef>
                <a:spcAft>
                  <a:spcPts val="0"/>
                </a:spcAft>
                <a:defRPr/>
              </a:pPr>
              <a:t>4</a:t>
            </a:fld>
            <a:endParaRPr lang="en-US" sz="1200" dirty="0">
              <a:latin typeface="+mn-lt"/>
              <a:cs typeface="+mn-cs"/>
            </a:endParaRPr>
          </a:p>
        </p:txBody>
      </p:sp>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dirty="0" smtClean="0"/>
              <a:t>This presentation looks predominantly at processes involved in knowledge transfer</a:t>
            </a:r>
          </a:p>
          <a:p>
            <a:pPr eaLnBrk="1" hangingPunct="1">
              <a:spcBef>
                <a:spcPct val="0"/>
              </a:spcBef>
              <a:spcAft>
                <a:spcPts val="604"/>
              </a:spcAft>
              <a:buFontTx/>
              <a:buChar char="•"/>
            </a:pPr>
            <a:r>
              <a:rPr lang="en-AU" dirty="0" smtClean="0"/>
              <a:t>For those of you who saw Sandra Nutley’s key note speech yesterday morning, you’ll remember her mentioning that there has been considerable development in the thinking about evaluation utilisation over the last 15 – 20 years. </a:t>
            </a:r>
          </a:p>
          <a:p>
            <a:pPr eaLnBrk="1" hangingPunct="1">
              <a:spcBef>
                <a:spcPct val="0"/>
              </a:spcBef>
              <a:spcAft>
                <a:spcPts val="604"/>
              </a:spcAft>
              <a:buFontTx/>
              <a:buChar char="•"/>
            </a:pPr>
            <a:r>
              <a:rPr lang="en-AU" dirty="0" smtClean="0"/>
              <a:t>The first generation of thinking was called knowledge transfer, after which came knowledge translation and currently, the latest generation of thinking, known as knowledge integration…</a:t>
            </a:r>
          </a:p>
          <a:p>
            <a:pPr eaLnBrk="1" hangingPunct="1">
              <a:spcBef>
                <a:spcPct val="0"/>
              </a:spcBef>
              <a:spcAft>
                <a:spcPts val="604"/>
              </a:spcAft>
              <a:buFontTx/>
              <a:buChar char="•"/>
            </a:pPr>
            <a:r>
              <a:rPr lang="en-AU" dirty="0" smtClean="0"/>
              <a:t>Sandra Nutley said yesterday that there needs to be a shift away from packaging results to instead increase the focus on the players and processes involved in the evaluation use process.</a:t>
            </a:r>
          </a:p>
          <a:p>
            <a:pPr eaLnBrk="1" hangingPunct="1">
              <a:spcBef>
                <a:spcPct val="0"/>
              </a:spcBef>
              <a:spcAft>
                <a:spcPts val="604"/>
              </a:spcAft>
              <a:buFontTx/>
              <a:buChar char="•"/>
            </a:pPr>
            <a:r>
              <a:rPr lang="en-AU" dirty="0" smtClean="0"/>
              <a:t>I agree, however, it’s important to remember that each generation of thinking about evaluation use builds on the previous generations of thinking.  Hence, we’re not getting rid of the knowledge transfer notion that findings need to be communicated in ways that are targeted, accessible and relevant to particular audiences. Instead we’re building on it. </a:t>
            </a:r>
          </a:p>
          <a:p>
            <a:pPr eaLnBrk="1" hangingPunct="1">
              <a:spcBef>
                <a:spcPct val="0"/>
              </a:spcBef>
              <a:spcAft>
                <a:spcPts val="604"/>
              </a:spcAft>
              <a:buFontTx/>
              <a:buChar char="•"/>
            </a:pPr>
            <a:r>
              <a:rPr lang="en-AU" dirty="0" smtClean="0"/>
              <a:t>It’s important that evaluators have a good understanding of knowledge transfer and what tools we have at hand to support that. The two case studies presented today will hopefully provide some examples of potential frameworks or tools for evaluation transfer.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796DB3F5-CCBB-4021-9B6D-62EDF2DB36CB}" type="slidenum">
              <a:rPr lang="en-US"/>
              <a:pPr>
                <a:defRPr/>
              </a:pPr>
              <a:t>5</a:t>
            </a:fld>
            <a:endParaRPr lang="en-US"/>
          </a:p>
        </p:txBody>
      </p:sp>
      <p:sp>
        <p:nvSpPr>
          <p:cNvPr id="2560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buFontTx/>
              <a:buChar char="•"/>
            </a:pPr>
            <a:r>
              <a:rPr lang="en-AU" dirty="0" smtClean="0"/>
              <a:t>At its heart, evaluation is about social betterment, and one of the main vehicles used by evaluators to contribute to social betterment is our capacity to influence change in policy, organisations, programs, projects and individuals. In short, the broader an evaluation’s reach, the greater the potential for influencing change. </a:t>
            </a:r>
          </a:p>
          <a:p>
            <a:pPr eaLnBrk="1" hangingPunct="1">
              <a:buFontTx/>
              <a:buChar char="•"/>
            </a:pPr>
            <a:r>
              <a:rPr lang="en-AU" dirty="0" smtClean="0"/>
              <a:t>Change can occur at many levels: system level, program level, project level, organisation level, individual level.</a:t>
            </a:r>
          </a:p>
          <a:p>
            <a:pPr eaLnBrk="1" hangingPunct="1">
              <a:buFontTx/>
              <a:buChar char="•"/>
            </a:pPr>
            <a:r>
              <a:rPr lang="en-AU" sz="1100" dirty="0" smtClean="0"/>
              <a:t>Increasing an evaluation’s influence involves maximising awareness and understanding of findings among multiple audiences.</a:t>
            </a:r>
            <a:endParaRPr lang="en-A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4812CF19-DCE4-4CBD-B5D4-32DBBCA19406}" type="slidenum">
              <a:rPr lang="en-US"/>
              <a:pPr>
                <a:defRPr/>
              </a:pPr>
              <a:t>6</a:t>
            </a:fld>
            <a:endParaRPr lang="en-US"/>
          </a:p>
        </p:txBody>
      </p:sp>
      <p:sp>
        <p:nvSpPr>
          <p:cNvPr id="2765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buFontTx/>
              <a:buChar char="•"/>
            </a:pPr>
            <a:r>
              <a:rPr lang="en-AU" sz="1100" dirty="0" smtClean="0"/>
              <a:t>Currently, evaluators of social interventions are well-versed with communicating findings for policy makers and program providers, but less practiced at translating findings to broader audiences</a:t>
            </a:r>
            <a:r>
              <a:rPr lang="en-AU" dirty="0" smtClean="0"/>
              <a:t>. </a:t>
            </a:r>
          </a:p>
          <a:p>
            <a:pPr eaLnBrk="1" hangingPunct="1">
              <a:buFontTx/>
              <a:buChar char="•"/>
            </a:pPr>
            <a:r>
              <a:rPr lang="en-AU" dirty="0" smtClean="0"/>
              <a:t>This is no accident. Leading evaluation theorists such as </a:t>
            </a:r>
            <a:r>
              <a:rPr lang="en-AU" dirty="0" err="1" smtClean="0"/>
              <a:t>Stufflebeam</a:t>
            </a:r>
            <a:r>
              <a:rPr lang="en-AU" dirty="0" smtClean="0"/>
              <a:t>, </a:t>
            </a:r>
            <a:r>
              <a:rPr lang="en-AU" dirty="0" err="1" smtClean="0"/>
              <a:t>Wholey</a:t>
            </a:r>
            <a:r>
              <a:rPr lang="en-AU" dirty="0" smtClean="0"/>
              <a:t>, </a:t>
            </a:r>
            <a:r>
              <a:rPr lang="en-AU" dirty="0" err="1" smtClean="0"/>
              <a:t>Alkin</a:t>
            </a:r>
            <a:r>
              <a:rPr lang="en-AU" dirty="0" smtClean="0"/>
              <a:t> and Owen have constantly reminded us about the importance of centralising the primary audience in the design and delivery of evaluations (</a:t>
            </a:r>
            <a:r>
              <a:rPr lang="en-AU" dirty="0" err="1" smtClean="0"/>
              <a:t>Alkin</a:t>
            </a:r>
            <a:r>
              <a:rPr lang="en-AU" dirty="0" smtClean="0"/>
              <a:t> &amp; Christie, 2004). </a:t>
            </a:r>
            <a:endParaRPr lang="en-US" dirty="0" smtClean="0"/>
          </a:p>
          <a:p>
            <a:pPr eaLnBrk="1" hangingPunct="1">
              <a:buFontTx/>
              <a:buChar char="•"/>
            </a:pPr>
            <a:r>
              <a:rPr lang="en-AU" dirty="0" smtClean="0"/>
              <a:t>Since the primary audience is often also the commissioner of the evaluation, it is not surprising that evaluators’ efforts to disseminate findings are often focused on meeting the needs of the primary audience. </a:t>
            </a:r>
          </a:p>
          <a:p>
            <a:pPr eaLnBrk="1" hangingPunct="1">
              <a:buFontTx/>
              <a:buChar char="•"/>
            </a:pPr>
            <a:r>
              <a:rPr lang="en-AU" dirty="0" smtClean="0"/>
              <a:t>But in our rush to respond to the primary audience, we risk overlooking opportunities to translate findings to other audiences, namely participants, practitioners, the broader public and our peers.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F5EDC9AC-F369-4E48-BE63-3DA9355F2D9C}" type="slidenum">
              <a:rPr lang="en-US"/>
              <a:pPr>
                <a:defRPr/>
              </a:pPr>
              <a:t>7</a:t>
            </a:fld>
            <a:endParaRPr lang="en-US"/>
          </a:p>
        </p:txBody>
      </p:sp>
      <p:sp>
        <p:nvSpPr>
          <p:cNvPr id="2969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sz="1100" dirty="0" smtClean="0"/>
              <a:t>As an early-career evaluator, I learned quickly that the written evaluation report is king. </a:t>
            </a:r>
          </a:p>
          <a:p>
            <a:pPr eaLnBrk="1" hangingPunct="1">
              <a:spcBef>
                <a:spcPct val="0"/>
              </a:spcBef>
              <a:spcAft>
                <a:spcPts val="604"/>
              </a:spcAft>
              <a:buFontTx/>
              <a:buChar char="•"/>
            </a:pPr>
            <a:r>
              <a:rPr lang="en-AU" sz="1100" dirty="0" smtClean="0"/>
              <a:t>It would be unusual to conduct a sizeable evaluation without producing a written evaluation report. This is not surprising given evaluations are commonly commissioned by agencies involved in policy design or program provision. Written reports are aligned with the language and cultures of these agencies and provide a useful way of translating evaluative findings from evaluators to commissioners. </a:t>
            </a:r>
          </a:p>
          <a:p>
            <a:pPr eaLnBrk="1" hangingPunct="1">
              <a:spcBef>
                <a:spcPct val="0"/>
              </a:spcBef>
              <a:spcAft>
                <a:spcPts val="604"/>
              </a:spcAft>
              <a:buFontTx/>
              <a:buChar char="•"/>
            </a:pPr>
            <a:r>
              <a:rPr lang="en-AU" dirty="0" smtClean="0"/>
              <a:t>Written evaluation reports can be a blessing and a curse for evaluators: </a:t>
            </a:r>
            <a:r>
              <a:rPr lang="en-AU" b="1" dirty="0" smtClean="0"/>
              <a:t>a blessing </a:t>
            </a:r>
            <a:r>
              <a:rPr lang="en-AU" dirty="0" smtClean="0"/>
              <a:t>in that they are familiar to both commissioners and evaluators and provide a common language by why to present evaluation findings. </a:t>
            </a:r>
            <a:r>
              <a:rPr lang="en-AU" b="1" dirty="0" smtClean="0"/>
              <a:t>A curse </a:t>
            </a:r>
            <a:r>
              <a:rPr lang="en-AU" dirty="0" smtClean="0"/>
              <a:t>because they blinker both evaluators and commissioners from alternative knowledge translation mechanisms and make the choice of a written report automatic rather than informed.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A5C9247A-4A82-409B-BE6A-C46076965D5E}" type="slidenum">
              <a:rPr lang="en-US"/>
              <a:pPr>
                <a:defRPr/>
              </a:pPr>
              <a:t>8</a:t>
            </a:fld>
            <a:endParaRPr lang="en-US"/>
          </a:p>
        </p:txBody>
      </p:sp>
      <p:sp>
        <p:nvSpPr>
          <p:cNvPr id="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spcAft>
                <a:spcPts val="604"/>
              </a:spcAft>
              <a:buFontTx/>
              <a:buChar char="•"/>
            </a:pPr>
            <a:r>
              <a:rPr lang="en-AU" dirty="0" smtClean="0"/>
              <a:t>Written evaluation reports can be a blessing and a curse for evaluators: </a:t>
            </a:r>
            <a:r>
              <a:rPr lang="en-AU" b="1" dirty="0" smtClean="0"/>
              <a:t>a blessing </a:t>
            </a:r>
            <a:r>
              <a:rPr lang="en-AU" dirty="0" smtClean="0"/>
              <a:t>in that they are familiar to both commissioners and evaluators and provide a common language by why to present evaluation findings. </a:t>
            </a:r>
            <a:r>
              <a:rPr lang="en-AU" b="1" dirty="0" smtClean="0"/>
              <a:t>A curse </a:t>
            </a:r>
            <a:r>
              <a:rPr lang="en-AU" dirty="0" smtClean="0"/>
              <a:t>because they blinker both evaluators and commissioners from alternative knowledge transfer mechanisms and make the choice of a written report automatic rather than informed.</a:t>
            </a:r>
          </a:p>
          <a:p>
            <a:pPr eaLnBrk="1" hangingPunct="1">
              <a:spcBef>
                <a:spcPct val="0"/>
              </a:spcBef>
              <a:spcAft>
                <a:spcPts val="604"/>
              </a:spcAft>
              <a:buFontTx/>
              <a:buChar char="•"/>
            </a:pPr>
            <a:r>
              <a:rPr lang="en-AU" dirty="0" smtClean="0"/>
              <a:t>Don’t get me wrong. I’m a big fan of the written evaluation report and understand its importance as a tool for influencing areas such as policy, program management and strategic planning.</a:t>
            </a:r>
          </a:p>
          <a:p>
            <a:pPr eaLnBrk="1" hangingPunct="1">
              <a:spcBef>
                <a:spcPct val="0"/>
              </a:spcBef>
              <a:spcAft>
                <a:spcPts val="604"/>
              </a:spcAft>
              <a:buFontTx/>
              <a:buChar char="•"/>
            </a:pPr>
            <a:r>
              <a:rPr lang="en-AU" dirty="0" smtClean="0"/>
              <a:t>BUT, written reports are often inaccessible to other key audiences. – length, language, text heavy, static can take a lot of reading, key messages are diluted.</a:t>
            </a:r>
          </a:p>
          <a:p>
            <a:pPr eaLnBrk="1" hangingPunct="1">
              <a:spcBef>
                <a:spcPct val="0"/>
              </a:spcBef>
              <a:spcAft>
                <a:spcPts val="604"/>
              </a:spcAft>
              <a:buFontTx/>
              <a:buChar char="•"/>
            </a:pPr>
            <a:r>
              <a:rPr lang="en-AU" dirty="0" smtClean="0"/>
              <a:t>While many evaluators would agree that evaluation reports are a good medium for presenting evaluation findings to policy and program management audiences, they are not necessarily accessible, relevant or appealing to other key audiences such as practitioners, evaluation participants and the broader public, who could also benefit from learning about an evaluation’s results. </a:t>
            </a:r>
          </a:p>
          <a:p>
            <a:pPr eaLnBrk="1" hangingPunct="1">
              <a:spcBef>
                <a:spcPct val="0"/>
              </a:spcBef>
              <a:spcAft>
                <a:spcPts val="604"/>
              </a:spcAft>
            </a:pPr>
            <a:endParaRPr lang="en-A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p>
            <a:pPr>
              <a:defRPr/>
            </a:pPr>
            <a:fld id="{7051517D-B53B-4214-8196-30463AAE3A92}" type="slidenum">
              <a:rPr lang="en-US"/>
              <a:pPr>
                <a:defRPr/>
              </a:pPr>
              <a:t>9</a:t>
            </a:fld>
            <a:endParaRPr lang="en-US"/>
          </a:p>
        </p:txBody>
      </p:sp>
      <p:sp>
        <p:nvSpPr>
          <p:cNvPr id="337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normAutofit fontScale="85000" lnSpcReduction="20000"/>
          </a:bodyPr>
          <a:lstStyle/>
          <a:p>
            <a:pPr eaLnBrk="1" hangingPunct="1">
              <a:spcBef>
                <a:spcPct val="0"/>
              </a:spcBef>
              <a:spcAft>
                <a:spcPts val="604"/>
              </a:spcAft>
              <a:buFontTx/>
              <a:buChar char="•"/>
            </a:pPr>
            <a:r>
              <a:rPr lang="en-AU" dirty="0" smtClean="0"/>
              <a:t>For many commissioned evaluations, the flow of knowledge generated from the evaluation looks something like this.</a:t>
            </a:r>
          </a:p>
          <a:p>
            <a:pPr eaLnBrk="1" hangingPunct="1">
              <a:spcBef>
                <a:spcPct val="0"/>
              </a:spcBef>
              <a:spcAft>
                <a:spcPts val="604"/>
              </a:spcAft>
              <a:buFontTx/>
              <a:buChar char="•"/>
            </a:pPr>
            <a:r>
              <a:rPr lang="en-AU" dirty="0" smtClean="0"/>
              <a:t>Lots of groups involved in contributing to the evaluation </a:t>
            </a:r>
          </a:p>
          <a:p>
            <a:pPr eaLnBrk="1" hangingPunct="1">
              <a:spcBef>
                <a:spcPct val="0"/>
              </a:spcBef>
              <a:spcAft>
                <a:spcPts val="604"/>
              </a:spcAft>
              <a:buFontTx/>
              <a:buChar char="•"/>
            </a:pPr>
            <a:r>
              <a:rPr lang="en-AU" dirty="0" smtClean="0"/>
              <a:t>Evaluators responsible for synthetising data into a written report with key findings (degree of participation from stakeholders would differ from very involved with participatory methods to uninvolved if totally independent evaluation)</a:t>
            </a:r>
          </a:p>
          <a:p>
            <a:pPr eaLnBrk="1" hangingPunct="1">
              <a:spcBef>
                <a:spcPct val="0"/>
              </a:spcBef>
              <a:spcAft>
                <a:spcPts val="604"/>
              </a:spcAft>
              <a:buFontTx/>
              <a:buChar char="•"/>
            </a:pPr>
            <a:r>
              <a:rPr lang="en-AU" dirty="0" smtClean="0"/>
              <a:t>Written report is produced and provided to the client.</a:t>
            </a:r>
          </a:p>
          <a:p>
            <a:pPr eaLnBrk="1" hangingPunct="1">
              <a:spcBef>
                <a:spcPct val="0"/>
              </a:spcBef>
              <a:spcAft>
                <a:spcPts val="604"/>
              </a:spcAft>
              <a:buFontTx/>
              <a:buChar char="•"/>
            </a:pPr>
            <a:r>
              <a:rPr lang="en-AU" dirty="0" smtClean="0"/>
              <a:t>Depending on the method and budget of the evaluation, the provision of the evaluation report might be accompanied by presentations, meetings, workshops etc to support communication of findings, most likely to the commissioner. Report could be sent to participants and other stakeholders. Report could be made available online. </a:t>
            </a:r>
          </a:p>
          <a:p>
            <a:pPr eaLnBrk="1" hangingPunct="1">
              <a:spcBef>
                <a:spcPct val="0"/>
              </a:spcBef>
              <a:spcAft>
                <a:spcPts val="604"/>
              </a:spcAft>
              <a:buFontTx/>
              <a:buChar char="•"/>
            </a:pPr>
            <a:r>
              <a:rPr lang="en-AU" dirty="0" smtClean="0"/>
              <a:t>End of evaluator’s involvement in translating the evaluation findings and onus is on commissioner to conduct the dissemination/ translation activities.</a:t>
            </a:r>
          </a:p>
          <a:p>
            <a:pPr eaLnBrk="1" hangingPunct="1">
              <a:spcBef>
                <a:spcPct val="0"/>
              </a:spcBef>
              <a:spcAft>
                <a:spcPts val="604"/>
              </a:spcAft>
              <a:buFontTx/>
              <a:buChar char="•"/>
            </a:pPr>
            <a:r>
              <a:rPr lang="en-AU" dirty="0" smtClean="0"/>
              <a:t>I’m sure many of you are familiar with this example of knowledge flow. I can think of at least a couple of evaluations I’ve worked on where the commissioning agency has been responsible for knowledge transfer provided no information about how they’ve used the findings provided to them, or whether they have made a conscious effort to disseminate the findings.</a:t>
            </a:r>
          </a:p>
          <a:p>
            <a:pPr eaLnBrk="1" hangingPunct="1">
              <a:spcBef>
                <a:spcPct val="0"/>
              </a:spcBef>
              <a:spcAft>
                <a:spcPts val="604"/>
              </a:spcAft>
              <a:buFontTx/>
              <a:buChar char="•"/>
            </a:pPr>
            <a:r>
              <a:rPr lang="en-AU" dirty="0" smtClean="0"/>
              <a:t>This translation approach puts all the onus on the commissioner to disseminate evaluation findings to additional audiences including those directly involved in the evaluation.</a:t>
            </a:r>
          </a:p>
          <a:p>
            <a:pPr eaLnBrk="1" hangingPunct="1">
              <a:spcBef>
                <a:spcPct val="0"/>
              </a:spcBef>
              <a:spcAft>
                <a:spcPts val="604"/>
              </a:spcAft>
              <a:buFontTx/>
              <a:buChar char="•"/>
            </a:pPr>
            <a:r>
              <a:rPr lang="en-AU" dirty="0" smtClean="0"/>
              <a:t>Essentially, the evaluator absolves all responsibility for the communication/translation of evaluation findings to the primary audience or commissioner of the research.</a:t>
            </a:r>
          </a:p>
          <a:p>
            <a:pPr eaLnBrk="1" hangingPunct="1">
              <a:spcBef>
                <a:spcPct val="0"/>
              </a:spcBef>
              <a:spcAft>
                <a:spcPts val="604"/>
              </a:spcAft>
              <a:buFontTx/>
              <a:buChar char="•"/>
            </a:pPr>
            <a:r>
              <a:rPr lang="en-AU" dirty="0" smtClean="0"/>
              <a:t>Some of you might be thinking…. ‘It’s not the evaluator’s responsibility to communicate/disseminate findings from the evaluation. That’s the work of the commissioning agency.’</a:t>
            </a:r>
          </a:p>
          <a:p>
            <a:pPr eaLnBrk="1" hangingPunct="1">
              <a:spcBef>
                <a:spcPct val="0"/>
              </a:spcBef>
              <a:spcAft>
                <a:spcPts val="604"/>
              </a:spcAft>
              <a:buFontTx/>
              <a:buChar char="•"/>
            </a:pPr>
            <a:r>
              <a:rPr lang="en-AU" dirty="0" smtClean="0"/>
              <a:t>It poses a good question – With whom should the responsibility for disseminating evaluation findings sit? If it sits with the commissioner, what role should the evaluator play? </a:t>
            </a:r>
          </a:p>
          <a:p>
            <a:pPr eaLnBrk="1" hangingPunct="1">
              <a:spcBef>
                <a:spcPct val="0"/>
              </a:spcBef>
              <a:spcAft>
                <a:spcPts val="604"/>
              </a:spcAft>
              <a:buFontTx/>
              <a:buChar char="•"/>
            </a:pPr>
            <a:r>
              <a:rPr lang="en-AU" dirty="0" smtClean="0"/>
              <a:t>My view is that the more involved evaluators are, the better as there are a number of direct benefits which flow from increased evaluator involvement in the translation of findings.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BC19CC9B-6097-43A8-8709-84D3F8470DC8}" type="datetimeFigureOut">
              <a:rPr lang="en-AU"/>
              <a:pPr>
                <a:defRPr/>
              </a:pPr>
              <a:t>1/09/2011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FC30B1B8-5C80-413D-B933-104AFFA17119}"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0604661-A40C-4FDD-9162-D3FD5830D596}" type="datetimeFigureOut">
              <a:rPr lang="en-AU"/>
              <a:pPr>
                <a:defRPr/>
              </a:pPr>
              <a:t>1/09/2011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2604BB3-DCBC-47C4-92AC-1F8E082E44BB}"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9FAB46B5-3B18-4B7C-883A-0F32AFC7167D}" type="datetimeFigureOut">
              <a:rPr lang="en-AU"/>
              <a:pPr>
                <a:defRPr/>
              </a:pPr>
              <a:t>1/09/2011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E86FA04-5DBD-4FFB-9719-AB4360885495}"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2DC9458-DC70-4EC1-B50D-EBFA6A79940C}" type="datetimeFigureOut">
              <a:rPr lang="en-AU"/>
              <a:pPr>
                <a:defRPr/>
              </a:pPr>
              <a:t>1/09/2011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6FAD69A-D575-4BBF-B4A5-734BE946C84A}"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2C0C44-4338-479D-B887-3DCC9C32A08E}" type="datetimeFigureOut">
              <a:rPr lang="en-AU"/>
              <a:pPr>
                <a:defRPr/>
              </a:pPr>
              <a:t>1/09/2011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46057EF-A85E-40B6-84A3-8100DDCAD36B}"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64945B9-FFDD-437B-81EE-CFDD21954233}" type="datetimeFigureOut">
              <a:rPr lang="en-AU"/>
              <a:pPr>
                <a:defRPr/>
              </a:pPr>
              <a:t>1/09/2011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D396CED-25CB-4F4A-BE27-7964DDAC07C7}"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B6361B-4A9F-4AC6-8BF1-E4406D3EF8B6}" type="datetimeFigureOut">
              <a:rPr lang="en-AU"/>
              <a:pPr>
                <a:defRPr/>
              </a:pPr>
              <a:t>1/09/2011</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EAD032E-5ACA-48DF-917C-8F2DE66F3FC7}"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2F271C2E-9007-486B-9590-D3D70F877451}" type="datetimeFigureOut">
              <a:rPr lang="en-AU"/>
              <a:pPr>
                <a:defRPr/>
              </a:pPr>
              <a:t>1/09/2011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3695F6A3-97CD-4426-BAB1-8AFC9F507DC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FCD9387B-D93B-4CB0-AA9C-B7396510542D}" type="datetimeFigureOut">
              <a:rPr lang="en-AU"/>
              <a:pPr>
                <a:defRPr/>
              </a:pPr>
              <a:t>1/09/2011</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2CD75983-51F2-4E9C-8729-77D18A37057D}"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21390062-3F12-4503-8D5B-3387FBB6FB98}" type="datetimeFigureOut">
              <a:rPr lang="en-AU"/>
              <a:pPr>
                <a:defRPr/>
              </a:pPr>
              <a:t>1/09/2011</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4F28042E-5738-4C47-9AA0-DC0C1B70B5C1}"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A22937-4CC7-4CBC-941E-F497D14D2BA9}" type="datetimeFigureOut">
              <a:rPr lang="en-AU"/>
              <a:pPr>
                <a:defRPr/>
              </a:pPr>
              <a:t>1/09/2011</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0F8A5FAF-05E3-4C16-9774-A79A99220A05}"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611ECD-BEEF-471C-9DA0-C7D81879A9ED}" type="datetimeFigureOut">
              <a:rPr lang="en-AU"/>
              <a:pPr>
                <a:defRPr/>
              </a:pPr>
              <a:t>1/09/2011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4C025449-6DE4-4C15-A873-71D7EAD1C452}"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6A598-E51D-4CDC-8D0F-4E9F0B274DF5}" type="datetimeFigureOut">
              <a:rPr lang="en-AU"/>
              <a:pPr>
                <a:defRPr/>
              </a:pPr>
              <a:t>1/09/2011</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A8C6B12F-D79A-4C50-B6D2-617EE0C9890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1E75FC3-FBDB-4954-B227-A8A582A7552D}" type="datetimeFigureOut">
              <a:rPr lang="en-AU"/>
              <a:pPr>
                <a:defRPr/>
              </a:pPr>
              <a:t>1/09/2011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8F17946-F58C-4CBB-9B39-6950686569B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2.png"/><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4.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16386" name="Rectangle 2"/>
          <p:cNvSpPr>
            <a:spLocks noGrp="1" noChangeArrowheads="1"/>
          </p:cNvSpPr>
          <p:nvPr>
            <p:ph type="ctrTitle"/>
          </p:nvPr>
        </p:nvSpPr>
        <p:spPr>
          <a:xfrm>
            <a:off x="1143000" y="228600"/>
            <a:ext cx="4419600" cy="609600"/>
          </a:xfrm>
        </p:spPr>
        <p:txBody>
          <a:bodyPr/>
          <a:lstStyle/>
          <a:p>
            <a:pPr eaLnBrk="1" hangingPunct="1"/>
            <a:endParaRPr lang="en-AU" smtClean="0"/>
          </a:p>
        </p:txBody>
      </p:sp>
      <p:sp>
        <p:nvSpPr>
          <p:cNvPr id="16387" name="Rectangle 3"/>
          <p:cNvSpPr>
            <a:spLocks noChangeArrowheads="1"/>
          </p:cNvSpPr>
          <p:nvPr/>
        </p:nvSpPr>
        <p:spPr bwMode="auto">
          <a:xfrm>
            <a:off x="755650" y="1700213"/>
            <a:ext cx="7632700" cy="4235450"/>
          </a:xfrm>
          <a:prstGeom prst="rect">
            <a:avLst/>
          </a:prstGeom>
          <a:noFill/>
          <a:ln w="9525">
            <a:noFill/>
            <a:miter lim="800000"/>
            <a:headEnd/>
            <a:tailEnd/>
          </a:ln>
        </p:spPr>
        <p:txBody>
          <a:bodyPr>
            <a:spAutoFit/>
          </a:bodyPr>
          <a:lstStyle/>
          <a:p>
            <a:pPr algn="ctr">
              <a:spcBef>
                <a:spcPct val="50000"/>
              </a:spcBef>
              <a:spcAft>
                <a:spcPts val="600"/>
              </a:spcAft>
            </a:pPr>
            <a:r>
              <a:rPr lang="en-US" sz="3200" b="1">
                <a:solidFill>
                  <a:srgbClr val="404040"/>
                </a:solidFill>
              </a:rPr>
              <a:t>Communicating your findings to ‘hard to reach’ public audiences</a:t>
            </a:r>
          </a:p>
          <a:p>
            <a:pPr algn="ctr">
              <a:spcBef>
                <a:spcPct val="50000"/>
              </a:spcBef>
              <a:spcAft>
                <a:spcPts val="600"/>
              </a:spcAft>
            </a:pPr>
            <a:r>
              <a:rPr lang="en-US" sz="2500" b="1">
                <a:solidFill>
                  <a:srgbClr val="595959"/>
                </a:solidFill>
              </a:rPr>
              <a:t>Lessons from medical research translation and social marketing</a:t>
            </a:r>
          </a:p>
          <a:p>
            <a:pPr algn="ctr">
              <a:spcBef>
                <a:spcPct val="50000"/>
              </a:spcBef>
            </a:pPr>
            <a:endParaRPr lang="en-US" b="1">
              <a:solidFill>
                <a:srgbClr val="7F7F7F"/>
              </a:solidFill>
            </a:endParaRPr>
          </a:p>
          <a:p>
            <a:pPr algn="ctr">
              <a:spcBef>
                <a:spcPct val="50000"/>
              </a:spcBef>
            </a:pPr>
            <a:endParaRPr lang="en-US" b="1">
              <a:solidFill>
                <a:srgbClr val="7F7F7F"/>
              </a:solidFill>
            </a:endParaRPr>
          </a:p>
          <a:p>
            <a:pPr algn="ctr">
              <a:spcBef>
                <a:spcPct val="50000"/>
              </a:spcBef>
            </a:pPr>
            <a:endParaRPr lang="en-US" b="1">
              <a:solidFill>
                <a:srgbClr val="7F7F7F"/>
              </a:solidFill>
            </a:endParaRPr>
          </a:p>
          <a:p>
            <a:pPr algn="ctr">
              <a:spcBef>
                <a:spcPct val="50000"/>
              </a:spcBef>
            </a:pPr>
            <a:endParaRPr lang="en-US" b="1">
              <a:solidFill>
                <a:srgbClr val="595959"/>
              </a:solidFill>
            </a:endParaRPr>
          </a:p>
          <a:p>
            <a:pPr algn="ctr">
              <a:spcBef>
                <a:spcPct val="50000"/>
              </a:spcBef>
            </a:pPr>
            <a:r>
              <a:rPr lang="en-US" b="1">
                <a:solidFill>
                  <a:srgbClr val="595959"/>
                </a:solidFill>
              </a:rPr>
              <a:t>Johanna Bell, Menzies School of Health Research</a:t>
            </a:r>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4818" name="Title 3"/>
          <p:cNvSpPr>
            <a:spLocks noGrp="1"/>
          </p:cNvSpPr>
          <p:nvPr>
            <p:ph type="title"/>
          </p:nvPr>
        </p:nvSpPr>
        <p:spPr>
          <a:xfrm>
            <a:off x="1187450" y="274638"/>
            <a:ext cx="4537075" cy="490537"/>
          </a:xfrm>
        </p:spPr>
        <p:txBody>
          <a:bodyPr/>
          <a:lstStyle/>
          <a:p>
            <a:pPr algn="l" eaLnBrk="1" hangingPunct="1"/>
            <a:r>
              <a:rPr lang="en-AU" sz="4000" b="1" smtClean="0">
                <a:solidFill>
                  <a:srgbClr val="AC1D00"/>
                </a:solidFill>
              </a:rPr>
              <a:t>Potential benefits</a:t>
            </a:r>
          </a:p>
        </p:txBody>
      </p:sp>
      <p:sp>
        <p:nvSpPr>
          <p:cNvPr id="34819" name="Content Placeholder 5"/>
          <p:cNvSpPr>
            <a:spLocks noGrp="1"/>
          </p:cNvSpPr>
          <p:nvPr>
            <p:ph idx="1"/>
          </p:nvPr>
        </p:nvSpPr>
        <p:spPr/>
        <p:txBody>
          <a:bodyPr/>
          <a:lstStyle/>
          <a:p>
            <a:pPr eaLnBrk="1" hangingPunct="1"/>
            <a:r>
              <a:rPr lang="en-AU" i="1" smtClean="0"/>
              <a:t>Increased influence and assurance </a:t>
            </a:r>
          </a:p>
          <a:p>
            <a:pPr eaLnBrk="1" hangingPunct="1"/>
            <a:r>
              <a:rPr lang="en-AU" i="1" smtClean="0"/>
              <a:t>A more ethical approach </a:t>
            </a:r>
          </a:p>
          <a:p>
            <a:pPr eaLnBrk="1" hangingPunct="1"/>
            <a:r>
              <a:rPr lang="en-AU" i="1" smtClean="0"/>
              <a:t>Greater opportunities to utilise evaluators’ established relationships</a:t>
            </a:r>
            <a:r>
              <a:rPr lang="en-AU" smtClean="0"/>
              <a:t> </a:t>
            </a:r>
          </a:p>
          <a:p>
            <a:pPr eaLnBrk="1" hangingPunct="1"/>
            <a:r>
              <a:rPr lang="en-AU" i="1" smtClean="0"/>
              <a:t>New area of specialisation for evaluators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6866" name="Title 3"/>
          <p:cNvSpPr>
            <a:spLocks noGrp="1"/>
          </p:cNvSpPr>
          <p:nvPr>
            <p:ph type="title"/>
          </p:nvPr>
        </p:nvSpPr>
        <p:spPr>
          <a:xfrm>
            <a:off x="755650" y="260350"/>
            <a:ext cx="6553200" cy="490538"/>
          </a:xfrm>
        </p:spPr>
        <p:txBody>
          <a:bodyPr/>
          <a:lstStyle/>
          <a:p>
            <a:pPr algn="l" eaLnBrk="1" hangingPunct="1"/>
            <a:r>
              <a:rPr lang="en-AU" sz="4000" b="1" smtClean="0">
                <a:solidFill>
                  <a:srgbClr val="AC1D00"/>
                </a:solidFill>
              </a:rPr>
              <a:t>Increased influence &amp; security</a:t>
            </a:r>
          </a:p>
        </p:txBody>
      </p:sp>
      <p:pic>
        <p:nvPicPr>
          <p:cNvPr id="36867" name="Picture 5" descr="lock and key"/>
          <p:cNvPicPr>
            <a:picLocks noGrp="1" noChangeAspect="1" noChangeArrowheads="1"/>
          </p:cNvPicPr>
          <p:nvPr>
            <p:ph sz="half" idx="4294967295"/>
          </p:nvPr>
        </p:nvPicPr>
        <p:blipFill>
          <a:blip r:embed="rId4" cstate="print"/>
          <a:srcRect/>
          <a:stretch>
            <a:fillRect/>
          </a:stretch>
        </p:blipFill>
        <p:spPr>
          <a:xfrm>
            <a:off x="827088" y="1844675"/>
            <a:ext cx="2928937" cy="3440113"/>
          </a:xfrm>
        </p:spPr>
      </p:pic>
      <p:sp>
        <p:nvSpPr>
          <p:cNvPr id="36868" name="Rectangle 6"/>
          <p:cNvSpPr>
            <a:spLocks noGrp="1"/>
          </p:cNvSpPr>
          <p:nvPr>
            <p:ph type="body" sz="half" idx="4294967295"/>
          </p:nvPr>
        </p:nvSpPr>
        <p:spPr>
          <a:xfrm>
            <a:off x="4284663" y="1600200"/>
            <a:ext cx="4402137" cy="4525963"/>
          </a:xfrm>
        </p:spPr>
        <p:txBody>
          <a:bodyPr/>
          <a:lstStyle/>
          <a:p>
            <a:r>
              <a:rPr lang="en-AU" sz="2800" smtClean="0"/>
              <a:t>More audiences = more chance of utilisation</a:t>
            </a:r>
          </a:p>
          <a:p>
            <a:r>
              <a:rPr lang="en-AU" sz="2800" smtClean="0"/>
              <a:t>Diminished risk of having evaluation findings ‘shelved.’</a:t>
            </a:r>
          </a:p>
          <a:p>
            <a:r>
              <a:rPr lang="en-AU" sz="2800" smtClean="0"/>
              <a:t>Accountability in numbers</a:t>
            </a:r>
          </a:p>
          <a:p>
            <a:r>
              <a:rPr lang="en-AU" sz="2800" smtClean="0"/>
              <a:t>Helps protect  evaluation from shifting political backdrops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8914" name="Title 3"/>
          <p:cNvSpPr>
            <a:spLocks noGrp="1"/>
          </p:cNvSpPr>
          <p:nvPr>
            <p:ph type="title"/>
          </p:nvPr>
        </p:nvSpPr>
        <p:spPr>
          <a:xfrm>
            <a:off x="1116013" y="274638"/>
            <a:ext cx="5472112" cy="561975"/>
          </a:xfrm>
        </p:spPr>
        <p:txBody>
          <a:bodyPr/>
          <a:lstStyle/>
          <a:p>
            <a:pPr algn="l" eaLnBrk="1" hangingPunct="1"/>
            <a:r>
              <a:rPr lang="en-AU" sz="4000" b="1" smtClean="0">
                <a:solidFill>
                  <a:srgbClr val="AC1D00"/>
                </a:solidFill>
              </a:rPr>
              <a:t>A more ethical response</a:t>
            </a:r>
          </a:p>
        </p:txBody>
      </p:sp>
      <p:sp>
        <p:nvSpPr>
          <p:cNvPr id="38915" name="Rectangle 5"/>
          <p:cNvSpPr>
            <a:spLocks noGrp="1"/>
          </p:cNvSpPr>
          <p:nvPr>
            <p:ph type="body" sz="half" idx="1"/>
          </p:nvPr>
        </p:nvSpPr>
        <p:spPr>
          <a:xfrm>
            <a:off x="457200" y="1600200"/>
            <a:ext cx="4691063" cy="4525963"/>
          </a:xfrm>
        </p:spPr>
        <p:txBody>
          <a:bodyPr/>
          <a:lstStyle/>
          <a:p>
            <a:r>
              <a:rPr lang="en-AU" sz="2800" smtClean="0"/>
              <a:t>Improve the reputation of evaluation industry</a:t>
            </a:r>
          </a:p>
          <a:p>
            <a:r>
              <a:rPr lang="en-AU" sz="2800" smtClean="0"/>
              <a:t>Restore trust in evaluators</a:t>
            </a:r>
          </a:p>
          <a:p>
            <a:r>
              <a:rPr lang="en-AU" sz="2800" smtClean="0"/>
              <a:t>Help combat ‘evaluation fatigue’ in over-researched populations</a:t>
            </a:r>
          </a:p>
          <a:p>
            <a:r>
              <a:rPr lang="en-AU" sz="2800" smtClean="0"/>
              <a:t>Empower participants through the provision of information</a:t>
            </a:r>
          </a:p>
        </p:txBody>
      </p:sp>
      <p:pic>
        <p:nvPicPr>
          <p:cNvPr id="38916" name="Picture 7" descr="integrity"/>
          <p:cNvPicPr>
            <a:picLocks noGrp="1" noChangeAspect="1" noChangeArrowheads="1"/>
          </p:cNvPicPr>
          <p:nvPr>
            <p:ph sz="half" idx="2"/>
          </p:nvPr>
        </p:nvPicPr>
        <p:blipFill>
          <a:blip r:embed="rId4" cstate="print"/>
          <a:srcRect/>
          <a:stretch>
            <a:fillRect/>
          </a:stretch>
        </p:blipFill>
        <p:spPr>
          <a:xfrm>
            <a:off x="5076825" y="1341438"/>
            <a:ext cx="3486150" cy="5257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40962" name="Title 3"/>
          <p:cNvSpPr>
            <a:spLocks noGrp="1"/>
          </p:cNvSpPr>
          <p:nvPr>
            <p:ph type="title"/>
          </p:nvPr>
        </p:nvSpPr>
        <p:spPr>
          <a:xfrm>
            <a:off x="1187450" y="274638"/>
            <a:ext cx="6121400" cy="490537"/>
          </a:xfrm>
        </p:spPr>
        <p:txBody>
          <a:bodyPr/>
          <a:lstStyle/>
          <a:p>
            <a:pPr algn="l" eaLnBrk="1" hangingPunct="1"/>
            <a:r>
              <a:rPr lang="en-AU" sz="4000" b="1" smtClean="0">
                <a:solidFill>
                  <a:srgbClr val="AC1D00"/>
                </a:solidFill>
              </a:rPr>
              <a:t>Utilisation of relationships</a:t>
            </a:r>
          </a:p>
        </p:txBody>
      </p:sp>
      <p:sp>
        <p:nvSpPr>
          <p:cNvPr id="40963" name="Rectangle 6"/>
          <p:cNvSpPr>
            <a:spLocks noGrp="1"/>
          </p:cNvSpPr>
          <p:nvPr>
            <p:ph type="body" sz="half" idx="2"/>
          </p:nvPr>
        </p:nvSpPr>
        <p:spPr>
          <a:xfrm>
            <a:off x="4356100" y="1341438"/>
            <a:ext cx="4330700" cy="5040312"/>
          </a:xfrm>
        </p:spPr>
        <p:txBody>
          <a:bodyPr/>
          <a:lstStyle/>
          <a:p>
            <a:pPr>
              <a:lnSpc>
                <a:spcPct val="90000"/>
              </a:lnSpc>
            </a:pPr>
            <a:r>
              <a:rPr lang="en-AU" sz="2600" smtClean="0"/>
              <a:t>Evaluators establish relationships with a range of stakeholders during an evaluation</a:t>
            </a:r>
          </a:p>
          <a:p>
            <a:pPr>
              <a:lnSpc>
                <a:spcPct val="90000"/>
              </a:lnSpc>
            </a:pPr>
            <a:r>
              <a:rPr lang="en-AU" sz="2600" smtClean="0"/>
              <a:t>These relationships provide potential springboards for feedback/dissemination</a:t>
            </a:r>
          </a:p>
          <a:p>
            <a:pPr>
              <a:lnSpc>
                <a:spcPct val="90000"/>
              </a:lnSpc>
            </a:pPr>
            <a:r>
              <a:rPr lang="en-AU" sz="2600" smtClean="0"/>
              <a:t>They make evaluators particularly well-placed for involvement in feedback</a:t>
            </a:r>
          </a:p>
          <a:p>
            <a:pPr>
              <a:lnSpc>
                <a:spcPct val="90000"/>
              </a:lnSpc>
            </a:pPr>
            <a:r>
              <a:rPr lang="en-AU" sz="2600" smtClean="0"/>
              <a:t>Relationships can’t be ‘handed over’ to a client</a:t>
            </a:r>
          </a:p>
          <a:p>
            <a:pPr>
              <a:lnSpc>
                <a:spcPct val="90000"/>
              </a:lnSpc>
            </a:pPr>
            <a:endParaRPr lang="en-AU" sz="2000" smtClean="0"/>
          </a:p>
          <a:p>
            <a:pPr>
              <a:lnSpc>
                <a:spcPct val="90000"/>
              </a:lnSpc>
            </a:pPr>
            <a:endParaRPr lang="en-AU" sz="2000" smtClean="0"/>
          </a:p>
        </p:txBody>
      </p:sp>
      <p:pic>
        <p:nvPicPr>
          <p:cNvPr id="40964" name="Picture 7" descr="relationship"/>
          <p:cNvPicPr>
            <a:picLocks noGrp="1" noChangeAspect="1" noChangeArrowheads="1"/>
          </p:cNvPicPr>
          <p:nvPr>
            <p:ph sz="half" idx="1"/>
          </p:nvPr>
        </p:nvPicPr>
        <p:blipFill>
          <a:blip r:embed="rId4" cstate="print"/>
          <a:srcRect/>
          <a:stretch>
            <a:fillRect/>
          </a:stretch>
        </p:blipFill>
        <p:spPr>
          <a:xfrm>
            <a:off x="323850" y="1268413"/>
            <a:ext cx="3971925" cy="417671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43010" name="Title 3"/>
          <p:cNvSpPr>
            <a:spLocks noGrp="1"/>
          </p:cNvSpPr>
          <p:nvPr>
            <p:ph type="title"/>
          </p:nvPr>
        </p:nvSpPr>
        <p:spPr>
          <a:xfrm>
            <a:off x="1187450" y="274638"/>
            <a:ext cx="5832475" cy="490537"/>
          </a:xfrm>
        </p:spPr>
        <p:txBody>
          <a:bodyPr/>
          <a:lstStyle/>
          <a:p>
            <a:pPr algn="l" eaLnBrk="1" hangingPunct="1"/>
            <a:r>
              <a:rPr lang="en-AU" sz="4000" b="1" smtClean="0">
                <a:solidFill>
                  <a:srgbClr val="AC1D00"/>
                </a:solidFill>
              </a:rPr>
              <a:t>New area of specialisation</a:t>
            </a:r>
          </a:p>
        </p:txBody>
      </p:sp>
      <p:sp>
        <p:nvSpPr>
          <p:cNvPr id="43011" name="Rectangle 5"/>
          <p:cNvSpPr>
            <a:spLocks noGrp="1"/>
          </p:cNvSpPr>
          <p:nvPr>
            <p:ph type="body" sz="half" idx="1"/>
          </p:nvPr>
        </p:nvSpPr>
        <p:spPr/>
        <p:txBody>
          <a:bodyPr/>
          <a:lstStyle/>
          <a:p>
            <a:r>
              <a:rPr lang="en-AU" sz="2800" smtClean="0"/>
              <a:t>Evaluators are well placed to increase their involvement in feedback/findings translation</a:t>
            </a:r>
          </a:p>
          <a:p>
            <a:r>
              <a:rPr lang="en-AU" sz="2800" smtClean="0"/>
              <a:t>Potential for new area of specialisation / business development for evaluators</a:t>
            </a:r>
          </a:p>
        </p:txBody>
      </p:sp>
      <p:pic>
        <p:nvPicPr>
          <p:cNvPr id="43012" name="Picture 7" descr="opportunity"/>
          <p:cNvPicPr>
            <a:picLocks noGrp="1" noChangeAspect="1" noChangeArrowheads="1"/>
          </p:cNvPicPr>
          <p:nvPr>
            <p:ph sz="half" idx="2"/>
          </p:nvPr>
        </p:nvPicPr>
        <p:blipFill>
          <a:blip r:embed="rId4" cstate="print"/>
          <a:srcRect/>
          <a:stretch>
            <a:fillRect/>
          </a:stretch>
        </p:blipFill>
        <p:spPr>
          <a:xfrm>
            <a:off x="4643438" y="1628775"/>
            <a:ext cx="4038600" cy="45370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descr="internal1"/>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62466" name="Title 4"/>
          <p:cNvSpPr>
            <a:spLocks noGrp="1"/>
          </p:cNvSpPr>
          <p:nvPr>
            <p:ph type="title" idx="4294967295"/>
          </p:nvPr>
        </p:nvSpPr>
        <p:spPr>
          <a:xfrm>
            <a:off x="684213" y="228600"/>
            <a:ext cx="6783387" cy="609600"/>
          </a:xfrm>
        </p:spPr>
        <p:txBody>
          <a:bodyPr rtlCol="0">
            <a:normAutofit fontScale="90000"/>
          </a:bodyPr>
          <a:lstStyle/>
          <a:p>
            <a:pPr eaLnBrk="1" fontAlgn="auto" hangingPunct="1">
              <a:spcAft>
                <a:spcPts val="0"/>
              </a:spcAft>
              <a:defRPr/>
            </a:pPr>
            <a:r>
              <a:rPr lang="en-AU" b="1" dirty="0" smtClean="0">
                <a:solidFill>
                  <a:srgbClr val="DE2914"/>
                </a:solidFill>
              </a:rPr>
              <a:t>Research Translation Model</a:t>
            </a:r>
          </a:p>
        </p:txBody>
      </p:sp>
      <p:graphicFrame>
        <p:nvGraphicFramePr>
          <p:cNvPr id="7" name="Content Placeholder 6"/>
          <p:cNvGraphicFramePr>
            <a:graphicFrameLocks noGrp="1"/>
          </p:cNvGraphicFramePr>
          <p:nvPr>
            <p:ph idx="4294967295"/>
          </p:nvPr>
        </p:nvGraphicFramePr>
        <p:xfrm>
          <a:off x="179512" y="1124744"/>
          <a:ext cx="871296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p:cNvSpPr/>
          <p:nvPr/>
        </p:nvSpPr>
        <p:spPr>
          <a:xfrm>
            <a:off x="539750" y="1773238"/>
            <a:ext cx="2447925" cy="4032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400" b="1">
                <a:solidFill>
                  <a:srgbClr val="FFFFFF"/>
                </a:solidFill>
                <a:cs typeface="Arial" charset="0"/>
              </a:rPr>
              <a:t>Research Findings from Mobile Preschool Evaluation</a:t>
            </a:r>
          </a:p>
        </p:txBody>
      </p:sp>
      <p:cxnSp>
        <p:nvCxnSpPr>
          <p:cNvPr id="23" name="Straight Arrow Connector 22"/>
          <p:cNvCxnSpPr>
            <a:stCxn id="6" idx="6"/>
          </p:cNvCxnSpPr>
          <p:nvPr/>
        </p:nvCxnSpPr>
        <p:spPr>
          <a:xfrm flipV="1">
            <a:off x="2987675" y="1844675"/>
            <a:ext cx="2160588" cy="1944688"/>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6"/>
          </p:cNvCxnSpPr>
          <p:nvPr/>
        </p:nvCxnSpPr>
        <p:spPr>
          <a:xfrm flipV="1">
            <a:off x="2987675" y="2924175"/>
            <a:ext cx="2160588" cy="865188"/>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6"/>
          </p:cNvCxnSpPr>
          <p:nvPr/>
        </p:nvCxnSpPr>
        <p:spPr>
          <a:xfrm>
            <a:off x="2987675" y="3789363"/>
            <a:ext cx="2232025" cy="144462"/>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6"/>
          </p:cNvCxnSpPr>
          <p:nvPr/>
        </p:nvCxnSpPr>
        <p:spPr>
          <a:xfrm>
            <a:off x="2987675" y="3789363"/>
            <a:ext cx="2232025" cy="1152525"/>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6"/>
          </p:cNvCxnSpPr>
          <p:nvPr/>
        </p:nvCxnSpPr>
        <p:spPr>
          <a:xfrm>
            <a:off x="2987675" y="3789363"/>
            <a:ext cx="2232025" cy="2232025"/>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6875463" y="1484313"/>
            <a:ext cx="1441450"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Oval 7"/>
          <p:cNvSpPr/>
          <p:nvPr/>
        </p:nvSpPr>
        <p:spPr>
          <a:xfrm>
            <a:off x="5256213" y="1268413"/>
            <a:ext cx="1658937"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b="1" dirty="0"/>
              <a:t>Govern-</a:t>
            </a:r>
            <a:r>
              <a:rPr lang="en-AU" b="1" dirty="0" err="1"/>
              <a:t>ment</a:t>
            </a:r>
            <a:endParaRPr lang="en-AU" b="1" dirty="0"/>
          </a:p>
        </p:txBody>
      </p:sp>
      <p:sp>
        <p:nvSpPr>
          <p:cNvPr id="34" name="Right Arrow 33"/>
          <p:cNvSpPr/>
          <p:nvPr/>
        </p:nvSpPr>
        <p:spPr>
          <a:xfrm>
            <a:off x="6948488" y="2636838"/>
            <a:ext cx="1439862"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5" name="Right Arrow 34"/>
          <p:cNvSpPr/>
          <p:nvPr/>
        </p:nvSpPr>
        <p:spPr>
          <a:xfrm>
            <a:off x="7019925" y="3716338"/>
            <a:ext cx="1439863"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6" name="Right Arrow 35"/>
          <p:cNvSpPr/>
          <p:nvPr/>
        </p:nvSpPr>
        <p:spPr>
          <a:xfrm>
            <a:off x="7019925" y="4797425"/>
            <a:ext cx="1439863" cy="503238"/>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7" name="Right Arrow 36"/>
          <p:cNvSpPr/>
          <p:nvPr/>
        </p:nvSpPr>
        <p:spPr>
          <a:xfrm>
            <a:off x="7019925" y="5876925"/>
            <a:ext cx="1439863"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p:nvSpPr>
        <p:spPr>
          <a:xfrm>
            <a:off x="5256213" y="2420938"/>
            <a:ext cx="1733550"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b="1" dirty="0"/>
              <a:t>Educators</a:t>
            </a:r>
          </a:p>
        </p:txBody>
      </p:sp>
      <p:sp>
        <p:nvSpPr>
          <p:cNvPr id="10" name="Oval 9"/>
          <p:cNvSpPr/>
          <p:nvPr/>
        </p:nvSpPr>
        <p:spPr>
          <a:xfrm>
            <a:off x="5329238" y="3500438"/>
            <a:ext cx="1731962"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b="1" dirty="0"/>
              <a:t>Public</a:t>
            </a:r>
          </a:p>
        </p:txBody>
      </p:sp>
      <p:sp>
        <p:nvSpPr>
          <p:cNvPr id="11" name="Oval 10"/>
          <p:cNvSpPr/>
          <p:nvPr/>
        </p:nvSpPr>
        <p:spPr>
          <a:xfrm>
            <a:off x="5329238" y="4581525"/>
            <a:ext cx="1731962" cy="935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b="1" dirty="0"/>
              <a:t>Academia</a:t>
            </a:r>
          </a:p>
        </p:txBody>
      </p:sp>
      <p:sp>
        <p:nvSpPr>
          <p:cNvPr id="12" name="Oval 11"/>
          <p:cNvSpPr/>
          <p:nvPr/>
        </p:nvSpPr>
        <p:spPr>
          <a:xfrm>
            <a:off x="5329238" y="5661025"/>
            <a:ext cx="1731962"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b="1" dirty="0"/>
              <a:t>Industry</a:t>
            </a:r>
          </a:p>
        </p:txBody>
      </p:sp>
      <p:sp>
        <p:nvSpPr>
          <p:cNvPr id="38" name="TextBox 37"/>
          <p:cNvSpPr txBox="1"/>
          <p:nvPr/>
        </p:nvSpPr>
        <p:spPr>
          <a:xfrm>
            <a:off x="6875463" y="1989138"/>
            <a:ext cx="1441450"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Policy</a:t>
            </a:r>
          </a:p>
        </p:txBody>
      </p:sp>
      <p:sp>
        <p:nvSpPr>
          <p:cNvPr id="39" name="TextBox 38"/>
          <p:cNvSpPr txBox="1"/>
          <p:nvPr/>
        </p:nvSpPr>
        <p:spPr>
          <a:xfrm>
            <a:off x="6948488" y="3141663"/>
            <a:ext cx="1439862"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Practice</a:t>
            </a:r>
          </a:p>
        </p:txBody>
      </p:sp>
      <p:sp>
        <p:nvSpPr>
          <p:cNvPr id="40" name="TextBox 39"/>
          <p:cNvSpPr txBox="1"/>
          <p:nvPr/>
        </p:nvSpPr>
        <p:spPr>
          <a:xfrm>
            <a:off x="7019925" y="4221163"/>
            <a:ext cx="1439863"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Behaviour</a:t>
            </a:r>
          </a:p>
        </p:txBody>
      </p:sp>
      <p:sp>
        <p:nvSpPr>
          <p:cNvPr id="41" name="TextBox 40"/>
          <p:cNvSpPr txBox="1"/>
          <p:nvPr/>
        </p:nvSpPr>
        <p:spPr>
          <a:xfrm>
            <a:off x="7019925" y="5300663"/>
            <a:ext cx="1655763"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Advancement</a:t>
            </a:r>
          </a:p>
        </p:txBody>
      </p:sp>
      <p:sp>
        <p:nvSpPr>
          <p:cNvPr id="42" name="TextBox 41"/>
          <p:cNvSpPr txBox="1"/>
          <p:nvPr/>
        </p:nvSpPr>
        <p:spPr>
          <a:xfrm>
            <a:off x="7092950" y="6457950"/>
            <a:ext cx="1439863"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Application</a:t>
            </a:r>
          </a:p>
        </p:txBody>
      </p:sp>
      <p:sp>
        <p:nvSpPr>
          <p:cNvPr id="45081" name="TextBox 42"/>
          <p:cNvSpPr txBox="1">
            <a:spLocks noChangeArrowheads="1"/>
          </p:cNvSpPr>
          <p:nvPr/>
        </p:nvSpPr>
        <p:spPr bwMode="auto">
          <a:xfrm>
            <a:off x="6804025" y="1125538"/>
            <a:ext cx="1871663" cy="368300"/>
          </a:xfrm>
          <a:prstGeom prst="rect">
            <a:avLst/>
          </a:prstGeom>
          <a:noFill/>
          <a:ln w="9525">
            <a:noFill/>
            <a:miter lim="800000"/>
            <a:headEnd/>
            <a:tailEnd/>
          </a:ln>
        </p:spPr>
        <p:txBody>
          <a:bodyPr>
            <a:spAutoFit/>
          </a:bodyPr>
          <a:lstStyle/>
          <a:p>
            <a:r>
              <a:rPr lang="en-AU" b="1">
                <a:latin typeface="Calibri" pitchFamily="34" charset="0"/>
              </a:rPr>
              <a:t>Impact Metrics</a:t>
            </a:r>
          </a:p>
        </p:txBody>
      </p:sp>
      <p:sp>
        <p:nvSpPr>
          <p:cNvPr id="45" name="Rectangle 44"/>
          <p:cNvSpPr/>
          <p:nvPr/>
        </p:nvSpPr>
        <p:spPr>
          <a:xfrm>
            <a:off x="2627313" y="1341438"/>
            <a:ext cx="2089150" cy="358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46" name="Rectangle 45"/>
          <p:cNvSpPr/>
          <p:nvPr/>
        </p:nvSpPr>
        <p:spPr>
          <a:xfrm>
            <a:off x="2987675" y="2205038"/>
            <a:ext cx="208915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47" name="Rectangle 46"/>
          <p:cNvSpPr/>
          <p:nvPr/>
        </p:nvSpPr>
        <p:spPr>
          <a:xfrm>
            <a:off x="2843213" y="1773238"/>
            <a:ext cx="2089150"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48" name="Rectangle 47"/>
          <p:cNvSpPr/>
          <p:nvPr/>
        </p:nvSpPr>
        <p:spPr>
          <a:xfrm>
            <a:off x="3132138" y="3068638"/>
            <a:ext cx="2232025"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49" name="Rectangle 48"/>
          <p:cNvSpPr/>
          <p:nvPr/>
        </p:nvSpPr>
        <p:spPr>
          <a:xfrm>
            <a:off x="3203575" y="3860800"/>
            <a:ext cx="230505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50" name="Rectangle 49"/>
          <p:cNvSpPr/>
          <p:nvPr/>
        </p:nvSpPr>
        <p:spPr>
          <a:xfrm>
            <a:off x="3563938" y="3500438"/>
            <a:ext cx="1944687"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51" name="Rectangle 50"/>
          <p:cNvSpPr/>
          <p:nvPr/>
        </p:nvSpPr>
        <p:spPr>
          <a:xfrm>
            <a:off x="3348038" y="4508500"/>
            <a:ext cx="19446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52" name="Rectangle 51"/>
          <p:cNvSpPr/>
          <p:nvPr/>
        </p:nvSpPr>
        <p:spPr>
          <a:xfrm>
            <a:off x="3635375" y="5013325"/>
            <a:ext cx="1944688"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54" name="Rectangle 53"/>
          <p:cNvSpPr/>
          <p:nvPr/>
        </p:nvSpPr>
        <p:spPr>
          <a:xfrm>
            <a:off x="3779838" y="2492375"/>
            <a:ext cx="1944687"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a:solidFill>
                <a:srgbClr val="10253F"/>
              </a:solidFill>
              <a:cs typeface="Arial" charset="0"/>
            </a:endParaRPr>
          </a:p>
        </p:txBody>
      </p:sp>
      <p:sp>
        <p:nvSpPr>
          <p:cNvPr id="45091" name="TextBox 54"/>
          <p:cNvSpPr txBox="1">
            <a:spLocks noChangeArrowheads="1"/>
          </p:cNvSpPr>
          <p:nvPr/>
        </p:nvSpPr>
        <p:spPr bwMode="auto">
          <a:xfrm>
            <a:off x="0" y="6488113"/>
            <a:ext cx="6769100" cy="369887"/>
          </a:xfrm>
          <a:prstGeom prst="rect">
            <a:avLst/>
          </a:prstGeom>
          <a:noFill/>
          <a:ln w="9525">
            <a:noFill/>
            <a:miter lim="800000"/>
            <a:headEnd/>
            <a:tailEnd/>
          </a:ln>
        </p:spPr>
        <p:txBody>
          <a:bodyPr>
            <a:spAutoFit/>
          </a:bodyPr>
          <a:lstStyle/>
          <a:p>
            <a:r>
              <a:rPr lang="en-AU">
                <a:latin typeface="Calibri" pitchFamily="34" charset="0"/>
              </a:rPr>
              <a:t>Adapted from the UK-SBRP Research Translation Model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p:cNvSpPr>
            <a:spLocks noGrp="1"/>
          </p:cNvSpPr>
          <p:nvPr>
            <p:ph type="title" idx="4294967295"/>
          </p:nvPr>
        </p:nvSpPr>
        <p:spPr>
          <a:xfrm>
            <a:off x="684213" y="228600"/>
            <a:ext cx="6783387" cy="609600"/>
          </a:xfrm>
        </p:spPr>
        <p:txBody>
          <a:bodyPr rtlCol="0">
            <a:normAutofit fontScale="90000"/>
          </a:bodyPr>
          <a:lstStyle/>
          <a:p>
            <a:pPr eaLnBrk="1" fontAlgn="auto" hangingPunct="1">
              <a:spcAft>
                <a:spcPts val="0"/>
              </a:spcAft>
              <a:defRPr/>
            </a:pPr>
            <a:r>
              <a:rPr lang="en-AU" b="1" dirty="0" smtClean="0">
                <a:solidFill>
                  <a:srgbClr val="DE2914"/>
                </a:solidFill>
              </a:rPr>
              <a:t>Research Translation Model</a:t>
            </a:r>
          </a:p>
        </p:txBody>
      </p:sp>
      <p:grpSp>
        <p:nvGrpSpPr>
          <p:cNvPr id="47106" name="Group 55"/>
          <p:cNvGrpSpPr>
            <a:grpSpLocks/>
          </p:cNvGrpSpPr>
          <p:nvPr/>
        </p:nvGrpSpPr>
        <p:grpSpPr bwMode="auto">
          <a:xfrm>
            <a:off x="0" y="0"/>
            <a:ext cx="9144000" cy="6886575"/>
            <a:chOff x="0" y="0"/>
            <a:chExt cx="9144000" cy="6886575"/>
          </a:xfrm>
        </p:grpSpPr>
        <p:pic>
          <p:nvPicPr>
            <p:cNvPr id="47113" name="Picture 4" descr="internal1"/>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3" name="Right Arrow 32"/>
            <p:cNvSpPr/>
            <p:nvPr/>
          </p:nvSpPr>
          <p:spPr>
            <a:xfrm>
              <a:off x="1871663" y="1628775"/>
              <a:ext cx="1439862"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Oval 7"/>
            <p:cNvSpPr/>
            <p:nvPr/>
          </p:nvSpPr>
          <p:spPr>
            <a:xfrm>
              <a:off x="250825" y="1412875"/>
              <a:ext cx="1658938"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rgbClr val="FFFFFF"/>
                  </a:solidFill>
                  <a:cs typeface="Arial" charset="0"/>
                </a:rPr>
                <a:t>Dept. Education &amp; Training</a:t>
              </a:r>
            </a:p>
          </p:txBody>
        </p:sp>
        <p:sp>
          <p:nvSpPr>
            <p:cNvPr id="34" name="Right Arrow 33"/>
            <p:cNvSpPr/>
            <p:nvPr/>
          </p:nvSpPr>
          <p:spPr>
            <a:xfrm>
              <a:off x="1943100" y="2924175"/>
              <a:ext cx="1439863"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5" name="Right Arrow 34"/>
            <p:cNvSpPr/>
            <p:nvPr/>
          </p:nvSpPr>
          <p:spPr>
            <a:xfrm>
              <a:off x="2014538" y="4292600"/>
              <a:ext cx="1441450"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6" name="Right Arrow 35"/>
            <p:cNvSpPr/>
            <p:nvPr/>
          </p:nvSpPr>
          <p:spPr>
            <a:xfrm>
              <a:off x="2014538" y="5661025"/>
              <a:ext cx="1441450" cy="5048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Oval 8"/>
            <p:cNvSpPr/>
            <p:nvPr/>
          </p:nvSpPr>
          <p:spPr>
            <a:xfrm>
              <a:off x="250825" y="2708275"/>
              <a:ext cx="1733550"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rgbClr val="FFFFFF"/>
                  </a:solidFill>
                  <a:cs typeface="Arial" charset="0"/>
                </a:rPr>
                <a:t>Principals, Teachers,</a:t>
              </a:r>
            </a:p>
            <a:p>
              <a:pPr algn="ctr">
                <a:defRPr/>
              </a:pPr>
              <a:r>
                <a:rPr lang="en-AU" sz="1600" b="1">
                  <a:solidFill>
                    <a:srgbClr val="FFFFFF"/>
                  </a:solidFill>
                  <a:cs typeface="Arial" charset="0"/>
                </a:rPr>
                <a:t>Educators</a:t>
              </a:r>
            </a:p>
          </p:txBody>
        </p:sp>
        <p:sp>
          <p:nvSpPr>
            <p:cNvPr id="10" name="Oval 9"/>
            <p:cNvSpPr/>
            <p:nvPr/>
          </p:nvSpPr>
          <p:spPr>
            <a:xfrm>
              <a:off x="323850" y="4076700"/>
              <a:ext cx="1733550"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rgbClr val="FFFFFF"/>
                  </a:solidFill>
                  <a:cs typeface="Arial" charset="0"/>
                </a:rPr>
                <a:t>Participants, carers,</a:t>
              </a:r>
            </a:p>
            <a:p>
              <a:pPr algn="ctr">
                <a:defRPr/>
              </a:pPr>
              <a:r>
                <a:rPr lang="en-AU" sz="1600" b="1">
                  <a:solidFill>
                    <a:srgbClr val="FFFFFF"/>
                  </a:solidFill>
                  <a:cs typeface="Arial" charset="0"/>
                </a:rPr>
                <a:t>community</a:t>
              </a:r>
            </a:p>
          </p:txBody>
        </p:sp>
        <p:sp>
          <p:nvSpPr>
            <p:cNvPr id="11" name="Oval 10"/>
            <p:cNvSpPr/>
            <p:nvPr/>
          </p:nvSpPr>
          <p:spPr>
            <a:xfrm>
              <a:off x="323850" y="5445125"/>
              <a:ext cx="1733550"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a:solidFill>
                    <a:srgbClr val="FFFFFF"/>
                  </a:solidFill>
                  <a:cs typeface="Arial" charset="0"/>
                </a:rPr>
                <a:t>Education &amp; Health academics</a:t>
              </a:r>
            </a:p>
          </p:txBody>
        </p:sp>
        <p:sp>
          <p:nvSpPr>
            <p:cNvPr id="38" name="TextBox 37"/>
            <p:cNvSpPr txBox="1"/>
            <p:nvPr/>
          </p:nvSpPr>
          <p:spPr>
            <a:xfrm>
              <a:off x="1871663" y="2133600"/>
              <a:ext cx="1439862"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Policy</a:t>
              </a:r>
            </a:p>
          </p:txBody>
        </p:sp>
        <p:sp>
          <p:nvSpPr>
            <p:cNvPr id="39" name="TextBox 38"/>
            <p:cNvSpPr txBox="1"/>
            <p:nvPr/>
          </p:nvSpPr>
          <p:spPr>
            <a:xfrm>
              <a:off x="1943100" y="3429000"/>
              <a:ext cx="1439863"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Practice</a:t>
              </a:r>
            </a:p>
          </p:txBody>
        </p:sp>
        <p:sp>
          <p:nvSpPr>
            <p:cNvPr id="40" name="TextBox 39"/>
            <p:cNvSpPr txBox="1"/>
            <p:nvPr/>
          </p:nvSpPr>
          <p:spPr>
            <a:xfrm>
              <a:off x="2014538" y="4797425"/>
              <a:ext cx="1441450"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Behaviour</a:t>
              </a:r>
            </a:p>
          </p:txBody>
        </p:sp>
        <p:sp>
          <p:nvSpPr>
            <p:cNvPr id="41" name="TextBox 40"/>
            <p:cNvSpPr txBox="1"/>
            <p:nvPr/>
          </p:nvSpPr>
          <p:spPr>
            <a:xfrm>
              <a:off x="2014538" y="6165850"/>
              <a:ext cx="1657350" cy="400050"/>
            </a:xfrm>
            <a:prstGeom prst="rect">
              <a:avLst/>
            </a:prstGeom>
            <a:noFill/>
          </p:spPr>
          <p:txBody>
            <a:bodyPr>
              <a:spAutoFit/>
            </a:bodyPr>
            <a:lstStyle/>
            <a:p>
              <a:pPr fontAlgn="auto">
                <a:spcBef>
                  <a:spcPts val="0"/>
                </a:spcBef>
                <a:spcAft>
                  <a:spcPts val="0"/>
                </a:spcAft>
                <a:defRPr/>
              </a:pPr>
              <a:r>
                <a:rPr lang="en-AU" sz="2000" b="1" dirty="0">
                  <a:solidFill>
                    <a:schemeClr val="accent1">
                      <a:lumMod val="75000"/>
                    </a:schemeClr>
                  </a:solidFill>
                  <a:latin typeface="+mn-lt"/>
                  <a:cs typeface="+mn-cs"/>
                </a:rPr>
                <a:t>Advancement</a:t>
              </a:r>
            </a:p>
          </p:txBody>
        </p:sp>
      </p:grpSp>
      <p:sp>
        <p:nvSpPr>
          <p:cNvPr id="47107" name="Rectangle 56"/>
          <p:cNvSpPr>
            <a:spLocks noChangeArrowheads="1"/>
          </p:cNvSpPr>
          <p:nvPr/>
        </p:nvSpPr>
        <p:spPr bwMode="auto">
          <a:xfrm>
            <a:off x="250825" y="188913"/>
            <a:ext cx="7058025" cy="641350"/>
          </a:xfrm>
          <a:prstGeom prst="rect">
            <a:avLst/>
          </a:prstGeom>
          <a:noFill/>
          <a:ln w="9525">
            <a:noFill/>
            <a:miter lim="800000"/>
            <a:headEnd/>
            <a:tailEnd/>
          </a:ln>
        </p:spPr>
        <p:txBody>
          <a:bodyPr>
            <a:spAutoFit/>
          </a:bodyPr>
          <a:lstStyle/>
          <a:p>
            <a:pPr algn="ctr"/>
            <a:r>
              <a:rPr lang="en-AU" sz="3600" b="1">
                <a:solidFill>
                  <a:srgbClr val="DE2914"/>
                </a:solidFill>
                <a:latin typeface="Calibri" pitchFamily="34" charset="0"/>
              </a:rPr>
              <a:t>MPP Research Transfer Activities</a:t>
            </a:r>
          </a:p>
        </p:txBody>
      </p:sp>
      <p:sp>
        <p:nvSpPr>
          <p:cNvPr id="59" name="Rectangle 58"/>
          <p:cNvSpPr/>
          <p:nvPr/>
        </p:nvSpPr>
        <p:spPr>
          <a:xfrm>
            <a:off x="3563938" y="1412875"/>
            <a:ext cx="5400675"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solidFill>
                  <a:srgbClr val="FFFFFF"/>
                </a:solidFill>
                <a:cs typeface="Arial" charset="0"/>
              </a:rPr>
              <a:t>Final evaluation report </a:t>
            </a:r>
          </a:p>
          <a:p>
            <a:pPr algn="ctr">
              <a:defRPr/>
            </a:pPr>
            <a:r>
              <a:rPr lang="en-AU" dirty="0">
                <a:solidFill>
                  <a:srgbClr val="FFFFFF"/>
                </a:solidFill>
                <a:cs typeface="Arial" charset="0"/>
              </a:rPr>
              <a:t>Round table discussions</a:t>
            </a:r>
          </a:p>
          <a:p>
            <a:pPr algn="ctr">
              <a:defRPr/>
            </a:pPr>
            <a:r>
              <a:rPr lang="en-AU" dirty="0">
                <a:solidFill>
                  <a:srgbClr val="FFFFFF"/>
                </a:solidFill>
                <a:cs typeface="Arial" charset="0"/>
              </a:rPr>
              <a:t>Collaboration on future trials</a:t>
            </a:r>
          </a:p>
        </p:txBody>
      </p:sp>
      <p:sp>
        <p:nvSpPr>
          <p:cNvPr id="67" name="Rectangle 66"/>
          <p:cNvSpPr/>
          <p:nvPr/>
        </p:nvSpPr>
        <p:spPr>
          <a:xfrm>
            <a:off x="3563938" y="2708275"/>
            <a:ext cx="5400675" cy="108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a:solidFill>
                  <a:srgbClr val="FFFFFF"/>
                </a:solidFill>
                <a:cs typeface="Arial" charset="0"/>
              </a:rPr>
              <a:t>Regional workshops with principals, teachers &amp; ECS</a:t>
            </a:r>
          </a:p>
          <a:p>
            <a:pPr algn="ctr">
              <a:defRPr/>
            </a:pPr>
            <a:r>
              <a:rPr lang="en-AU">
                <a:solidFill>
                  <a:srgbClr val="FFFFFF"/>
                </a:solidFill>
                <a:cs typeface="Arial" charset="0"/>
              </a:rPr>
              <a:t>Face-to-face feedback with assistant teachers supported by purpose-built flipchart</a:t>
            </a:r>
          </a:p>
        </p:txBody>
      </p:sp>
      <p:sp>
        <p:nvSpPr>
          <p:cNvPr id="68" name="Rectangle 67"/>
          <p:cNvSpPr/>
          <p:nvPr/>
        </p:nvSpPr>
        <p:spPr>
          <a:xfrm>
            <a:off x="3563938" y="4076700"/>
            <a:ext cx="5400675" cy="1081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a:solidFill>
                  <a:srgbClr val="FFFFFF"/>
                </a:solidFill>
                <a:cs typeface="Arial" charset="0"/>
              </a:rPr>
              <a:t>Flipchart for assistant teachers to use with parents</a:t>
            </a:r>
          </a:p>
          <a:p>
            <a:pPr algn="ctr">
              <a:defRPr/>
            </a:pPr>
            <a:r>
              <a:rPr lang="en-AU">
                <a:solidFill>
                  <a:srgbClr val="FFFFFF"/>
                </a:solidFill>
                <a:cs typeface="Arial" charset="0"/>
              </a:rPr>
              <a:t>Posters for school / store / Clinic</a:t>
            </a:r>
          </a:p>
          <a:p>
            <a:pPr algn="ctr">
              <a:defRPr/>
            </a:pPr>
            <a:r>
              <a:rPr lang="en-AU">
                <a:solidFill>
                  <a:srgbClr val="FFFFFF"/>
                </a:solidFill>
                <a:cs typeface="Arial" charset="0"/>
              </a:rPr>
              <a:t>Meetings with parents in communities</a:t>
            </a:r>
          </a:p>
        </p:txBody>
      </p:sp>
      <p:sp>
        <p:nvSpPr>
          <p:cNvPr id="69" name="Rectangle 68"/>
          <p:cNvSpPr/>
          <p:nvPr/>
        </p:nvSpPr>
        <p:spPr>
          <a:xfrm>
            <a:off x="3563938" y="5445125"/>
            <a:ext cx="5400675"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AU" dirty="0"/>
              <a:t>Articles in education and health journals </a:t>
            </a:r>
          </a:p>
          <a:p>
            <a:pPr algn="ctr" fontAlgn="auto">
              <a:spcBef>
                <a:spcPts val="0"/>
              </a:spcBef>
              <a:spcAft>
                <a:spcPts val="0"/>
              </a:spcAft>
              <a:defRPr/>
            </a:pPr>
            <a:r>
              <a:rPr lang="en-AU" dirty="0"/>
              <a:t>Conference Presentations</a:t>
            </a:r>
          </a:p>
        </p:txBody>
      </p:sp>
      <p:sp>
        <p:nvSpPr>
          <p:cNvPr id="47112" name="TextBox 42"/>
          <p:cNvSpPr txBox="1">
            <a:spLocks noChangeArrowheads="1"/>
          </p:cNvSpPr>
          <p:nvPr/>
        </p:nvSpPr>
        <p:spPr bwMode="auto">
          <a:xfrm>
            <a:off x="1619250" y="1125538"/>
            <a:ext cx="1871663" cy="368300"/>
          </a:xfrm>
          <a:prstGeom prst="rect">
            <a:avLst/>
          </a:prstGeom>
          <a:noFill/>
          <a:ln w="9525">
            <a:noFill/>
            <a:miter lim="800000"/>
            <a:headEnd/>
            <a:tailEnd/>
          </a:ln>
        </p:spPr>
        <p:txBody>
          <a:bodyPr>
            <a:spAutoFit/>
          </a:bodyPr>
          <a:lstStyle/>
          <a:p>
            <a:r>
              <a:rPr lang="en-AU" b="1">
                <a:latin typeface="Calibri" pitchFamily="34" charset="0"/>
              </a:rPr>
              <a:t>Impact Metrics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4" descr="internal2"/>
          <p:cNvPicPr>
            <a:picLocks noChangeAspect="1" noChangeArrowheads="1"/>
          </p:cNvPicPr>
          <p:nvPr/>
        </p:nvPicPr>
        <p:blipFill>
          <a:blip r:embed="rId5" cstate="print"/>
          <a:srcRect/>
          <a:stretch>
            <a:fillRect/>
          </a:stretch>
        </p:blipFill>
        <p:spPr bwMode="auto">
          <a:xfrm>
            <a:off x="0" y="0"/>
            <a:ext cx="9144000" cy="6886575"/>
          </a:xfrm>
          <a:prstGeom prst="rect">
            <a:avLst/>
          </a:prstGeom>
          <a:noFill/>
          <a:ln w="9525">
            <a:noFill/>
            <a:miter lim="800000"/>
            <a:headEnd/>
            <a:tailEnd/>
          </a:ln>
        </p:spPr>
      </p:pic>
      <p:sp>
        <p:nvSpPr>
          <p:cNvPr id="49154" name="Title 3"/>
          <p:cNvSpPr>
            <a:spLocks noGrp="1"/>
          </p:cNvSpPr>
          <p:nvPr>
            <p:ph type="title" idx="4294967295"/>
          </p:nvPr>
        </p:nvSpPr>
        <p:spPr>
          <a:xfrm>
            <a:off x="1116013" y="274638"/>
            <a:ext cx="4176712" cy="490537"/>
          </a:xfrm>
        </p:spPr>
        <p:txBody>
          <a:bodyPr/>
          <a:lstStyle/>
          <a:p>
            <a:pPr algn="l" eaLnBrk="1" hangingPunct="1"/>
            <a:r>
              <a:rPr lang="en-AU" sz="3600" b="1" smtClean="0">
                <a:solidFill>
                  <a:srgbClr val="AC1D00"/>
                </a:solidFill>
              </a:rPr>
              <a:t>Grog and the Brain</a:t>
            </a:r>
          </a:p>
        </p:txBody>
      </p:sp>
      <p:pic>
        <p:nvPicPr>
          <p:cNvPr id="2" name="The Grog Brain Story (English)_WMV V9.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403648" y="1448780"/>
            <a:ext cx="6288699" cy="47165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51202" name="Title 3"/>
          <p:cNvSpPr>
            <a:spLocks noGrp="1"/>
          </p:cNvSpPr>
          <p:nvPr>
            <p:ph type="title"/>
          </p:nvPr>
        </p:nvSpPr>
        <p:spPr>
          <a:xfrm>
            <a:off x="1187450" y="274638"/>
            <a:ext cx="4537075" cy="490537"/>
          </a:xfrm>
        </p:spPr>
        <p:txBody>
          <a:bodyPr/>
          <a:lstStyle/>
          <a:p>
            <a:pPr algn="l" eaLnBrk="1" hangingPunct="1"/>
            <a:r>
              <a:rPr lang="en-AU" sz="3600" b="1" smtClean="0">
                <a:solidFill>
                  <a:srgbClr val="AC1D00"/>
                </a:solidFill>
              </a:rPr>
              <a:t>Take home messages</a:t>
            </a:r>
          </a:p>
        </p:txBody>
      </p:sp>
      <p:sp>
        <p:nvSpPr>
          <p:cNvPr id="51203" name="Content Placeholder 5"/>
          <p:cNvSpPr>
            <a:spLocks noGrp="1"/>
          </p:cNvSpPr>
          <p:nvPr>
            <p:ph idx="1"/>
          </p:nvPr>
        </p:nvSpPr>
        <p:spPr/>
        <p:txBody>
          <a:bodyPr/>
          <a:lstStyle/>
          <a:p>
            <a:pPr eaLnBrk="1" hangingPunct="1"/>
            <a:r>
              <a:rPr lang="en-AU" sz="2800" smtClean="0"/>
              <a:t>Well planned, well-resourced research transfer strategies are important</a:t>
            </a:r>
          </a:p>
          <a:p>
            <a:pPr eaLnBrk="1" hangingPunct="1"/>
            <a:r>
              <a:rPr lang="en-AU" sz="2800" smtClean="0"/>
              <a:t>Reaching multiple audiences and increasing evaluator involvement in transfer has potential benefits</a:t>
            </a:r>
          </a:p>
          <a:p>
            <a:pPr eaLnBrk="1" hangingPunct="1"/>
            <a:r>
              <a:rPr lang="en-AU" sz="2800" smtClean="0"/>
              <a:t>Medical research transfer models provide ready-made frameworks for  evaluation transfer</a:t>
            </a:r>
          </a:p>
          <a:p>
            <a:pPr eaLnBrk="1" hangingPunct="1"/>
            <a:r>
              <a:rPr lang="en-AU" sz="2800" smtClean="0"/>
              <a:t>Evaluators could work more closely with multi-media specialists to develop innovative products for supporting transfer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53250" name="Title 3"/>
          <p:cNvSpPr>
            <a:spLocks noGrp="1"/>
          </p:cNvSpPr>
          <p:nvPr>
            <p:ph type="title" idx="4294967295"/>
          </p:nvPr>
        </p:nvSpPr>
        <p:spPr>
          <a:xfrm>
            <a:off x="1187450" y="274638"/>
            <a:ext cx="6048375" cy="490537"/>
          </a:xfrm>
        </p:spPr>
        <p:txBody>
          <a:bodyPr/>
          <a:lstStyle/>
          <a:p>
            <a:pPr algn="l" eaLnBrk="1" hangingPunct="1"/>
            <a:r>
              <a:rPr lang="en-AU" sz="3200" b="1" smtClean="0">
                <a:solidFill>
                  <a:srgbClr val="AC1D00"/>
                </a:solidFill>
              </a:rPr>
              <a:t>Acknowledgements</a:t>
            </a:r>
          </a:p>
        </p:txBody>
      </p:sp>
      <p:sp>
        <p:nvSpPr>
          <p:cNvPr id="53251" name="Content Placeholder 5"/>
          <p:cNvSpPr>
            <a:spLocks noGrp="1"/>
          </p:cNvSpPr>
          <p:nvPr>
            <p:ph idx="4294967295"/>
          </p:nvPr>
        </p:nvSpPr>
        <p:spPr/>
        <p:txBody>
          <a:bodyPr/>
          <a:lstStyle/>
          <a:p>
            <a:pPr eaLnBrk="1" hangingPunct="1"/>
            <a:r>
              <a:rPr lang="en-AU" dirty="0" smtClean="0"/>
              <a:t>Menzies School of Health Research </a:t>
            </a:r>
          </a:p>
          <a:p>
            <a:pPr lvl="1" eaLnBrk="1" hangingPunct="1"/>
            <a:r>
              <a:rPr lang="en-AU" dirty="0" smtClean="0"/>
              <a:t>Mobile Preschool Evaluation team, especially </a:t>
            </a:r>
            <a:r>
              <a:rPr lang="en-AU" dirty="0" err="1" smtClean="0"/>
              <a:t>Georgie</a:t>
            </a:r>
            <a:r>
              <a:rPr lang="en-AU" dirty="0" smtClean="0"/>
              <a:t> </a:t>
            </a:r>
            <a:r>
              <a:rPr lang="en-AU" dirty="0" err="1" smtClean="0"/>
              <a:t>Nutton</a:t>
            </a:r>
            <a:r>
              <a:rPr lang="en-AU" dirty="0" smtClean="0"/>
              <a:t> &amp; Julie Fraser</a:t>
            </a:r>
          </a:p>
          <a:p>
            <a:pPr lvl="1" eaLnBrk="1" hangingPunct="1"/>
            <a:r>
              <a:rPr lang="en-AU" dirty="0" smtClean="0"/>
              <a:t>Healing and Resilience team, especially </a:t>
            </a:r>
            <a:r>
              <a:rPr lang="en-AU" dirty="0" err="1" smtClean="0"/>
              <a:t>Sheree</a:t>
            </a:r>
            <a:r>
              <a:rPr lang="en-AU" dirty="0" smtClean="0"/>
              <a:t> </a:t>
            </a:r>
            <a:r>
              <a:rPr lang="en-AU" dirty="0" err="1" smtClean="0"/>
              <a:t>Cairney</a:t>
            </a:r>
            <a:endParaRPr lang="en-AU" dirty="0" smtClean="0"/>
          </a:p>
          <a:p>
            <a:pPr eaLnBrk="1" hangingPunct="1"/>
            <a:r>
              <a:rPr lang="en-AU" dirty="0" smtClean="0"/>
              <a:t>Remote community members, NT Department of Education, NT Department of Health, AMSs</a:t>
            </a:r>
          </a:p>
          <a:p>
            <a:pPr eaLnBrk="1" hangingPunct="1"/>
            <a:r>
              <a:rPr lang="en-AU" dirty="0" smtClean="0"/>
              <a:t>NHMRC, AER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internal2-plain"/>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18434" name="Title 3"/>
          <p:cNvSpPr>
            <a:spLocks noGrp="1"/>
          </p:cNvSpPr>
          <p:nvPr>
            <p:ph type="title" idx="4294967295"/>
          </p:nvPr>
        </p:nvSpPr>
        <p:spPr>
          <a:xfrm>
            <a:off x="1116013" y="274638"/>
            <a:ext cx="7570787" cy="417512"/>
          </a:xfrm>
        </p:spPr>
        <p:txBody>
          <a:bodyPr/>
          <a:lstStyle/>
          <a:p>
            <a:pPr eaLnBrk="1" hangingPunct="1"/>
            <a:endParaRPr lang="en-AU" sz="4000" smtClean="0"/>
          </a:p>
        </p:txBody>
      </p:sp>
      <p:pic>
        <p:nvPicPr>
          <p:cNvPr id="18435" name="Content Placeholder 4"/>
          <p:cNvPicPr>
            <a:picLocks noGrp="1"/>
          </p:cNvPicPr>
          <p:nvPr>
            <p:ph idx="4294967295"/>
          </p:nvPr>
        </p:nvPicPr>
        <p:blipFill>
          <a:blip r:embed="rId4" cstate="print"/>
          <a:srcRect/>
          <a:stretch>
            <a:fillRect/>
          </a:stretch>
        </p:blipFill>
        <p:spPr>
          <a:xfrm>
            <a:off x="0" y="0"/>
            <a:ext cx="9144000" cy="6742113"/>
          </a:xfrm>
        </p:spPr>
      </p:pic>
      <p:sp>
        <p:nvSpPr>
          <p:cNvPr id="18436" name="Rectangle 5"/>
          <p:cNvSpPr>
            <a:spLocks noChangeArrowheads="1"/>
          </p:cNvSpPr>
          <p:nvPr/>
        </p:nvSpPr>
        <p:spPr bwMode="auto">
          <a:xfrm>
            <a:off x="0" y="0"/>
            <a:ext cx="9144000" cy="1150938"/>
          </a:xfrm>
          <a:prstGeom prst="rect">
            <a:avLst/>
          </a:prstGeom>
          <a:solidFill>
            <a:srgbClr val="DFE97B"/>
          </a:solidFill>
          <a:ln w="9525">
            <a:solidFill>
              <a:schemeClr val="tx1"/>
            </a:solidFill>
            <a:miter lim="800000"/>
            <a:headEnd/>
            <a:tailEnd/>
          </a:ln>
        </p:spPr>
        <p:txBody>
          <a:bodyPr wrap="none" anchor="ctr"/>
          <a:lstStyle/>
          <a:p>
            <a:pPr algn="ctr"/>
            <a:r>
              <a:rPr lang="en-AU" sz="2000"/>
              <a:t>Alkin &amp; Christie’s Evaluation Theory Tree, 2004</a:t>
            </a:r>
          </a:p>
        </p:txBody>
      </p:sp>
      <p:sp>
        <p:nvSpPr>
          <p:cNvPr id="18437" name="Rectangle 6"/>
          <p:cNvSpPr>
            <a:spLocks noChangeArrowheads="1"/>
          </p:cNvSpPr>
          <p:nvPr/>
        </p:nvSpPr>
        <p:spPr bwMode="auto">
          <a:xfrm>
            <a:off x="0" y="6381750"/>
            <a:ext cx="9144000" cy="476250"/>
          </a:xfrm>
          <a:prstGeom prst="rect">
            <a:avLst/>
          </a:prstGeom>
          <a:solidFill>
            <a:srgbClr val="DFE97B"/>
          </a:solidFill>
          <a:ln w="9525">
            <a:solidFill>
              <a:schemeClr val="tx1"/>
            </a:solidFill>
            <a:miter lim="800000"/>
            <a:headEnd/>
            <a:tailEnd/>
          </a:ln>
        </p:spPr>
        <p:txBody>
          <a:bodyPr wrap="none" anchor="ctr"/>
          <a:lstStyle/>
          <a:p>
            <a:pPr algn="ctr"/>
            <a:endParaRPr lang="en-AU" sz="1600"/>
          </a:p>
        </p:txBody>
      </p:sp>
      <p:sp>
        <p:nvSpPr>
          <p:cNvPr id="18438" name="Oval 7"/>
          <p:cNvSpPr>
            <a:spLocks noChangeArrowheads="1"/>
          </p:cNvSpPr>
          <p:nvPr/>
        </p:nvSpPr>
        <p:spPr bwMode="auto">
          <a:xfrm rot="-2552761">
            <a:off x="2339975" y="1989138"/>
            <a:ext cx="1152525" cy="2087562"/>
          </a:xfrm>
          <a:prstGeom prst="ellipse">
            <a:avLst/>
          </a:prstGeom>
          <a:noFill/>
          <a:ln w="19050">
            <a:solidFill>
              <a:srgbClr val="FF0000"/>
            </a:solidFill>
            <a:round/>
            <a:headEnd/>
            <a:tailEnd/>
          </a:ln>
        </p:spPr>
        <p:txBody>
          <a:bodyPr wrap="none"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55298" name="Rectangle 3"/>
          <p:cNvSpPr>
            <a:spLocks noGrp="1" noChangeArrowheads="1"/>
          </p:cNvSpPr>
          <p:nvPr>
            <p:ph type="title" idx="4294967295"/>
          </p:nvPr>
        </p:nvSpPr>
        <p:spPr>
          <a:xfrm>
            <a:off x="1187450" y="0"/>
            <a:ext cx="5905500" cy="765175"/>
          </a:xfrm>
        </p:spPr>
        <p:txBody>
          <a:bodyPr/>
          <a:lstStyle/>
          <a:p>
            <a:pPr algn="l" eaLnBrk="1" hangingPunct="1"/>
            <a:r>
              <a:rPr lang="en-US" sz="4000" b="1" smtClean="0">
                <a:solidFill>
                  <a:srgbClr val="AC1D00"/>
                </a:solidFill>
              </a:rPr>
              <a:t>Significant</a:t>
            </a:r>
            <a:r>
              <a:rPr lang="en-US" sz="4000" smtClean="0"/>
              <a:t> </a:t>
            </a:r>
            <a:r>
              <a:rPr lang="en-US" sz="4000" b="1" smtClean="0">
                <a:solidFill>
                  <a:srgbClr val="AC1D00"/>
                </a:solidFill>
              </a:rPr>
              <a:t>inroads </a:t>
            </a:r>
          </a:p>
        </p:txBody>
      </p:sp>
      <p:sp>
        <p:nvSpPr>
          <p:cNvPr id="55299" name="Content Placeholder 3"/>
          <p:cNvSpPr>
            <a:spLocks noGrp="1"/>
          </p:cNvSpPr>
          <p:nvPr>
            <p:ph idx="4294967295"/>
          </p:nvPr>
        </p:nvSpPr>
        <p:spPr>
          <a:xfrm>
            <a:off x="611188" y="1268413"/>
            <a:ext cx="7847012" cy="4800600"/>
          </a:xfrm>
        </p:spPr>
        <p:txBody>
          <a:bodyPr/>
          <a:lstStyle/>
          <a:p>
            <a:pPr eaLnBrk="1" hangingPunct="1"/>
            <a:r>
              <a:rPr lang="en-AU" sz="2800" smtClean="0"/>
              <a:t>Significant inroads have been made in the area of evaluation use/knowledge translation</a:t>
            </a:r>
          </a:p>
          <a:p>
            <a:pPr eaLnBrk="1" hangingPunct="1"/>
            <a:r>
              <a:rPr lang="en-AU" sz="2800" smtClean="0"/>
              <a:t>Evaluation theorists such as Patton, Cousins, Fetterman &amp; King have challenged us to conceptualise the translation of evaluation findings as an iterative process rather than a product</a:t>
            </a:r>
          </a:p>
          <a:p>
            <a:pPr eaLnBrk="1" hangingPunct="1"/>
            <a:endParaRPr lang="en-AU" sz="2800" smtClean="0"/>
          </a:p>
        </p:txBody>
      </p:sp>
      <p:pic>
        <p:nvPicPr>
          <p:cNvPr id="55300" name="Picture 4" descr="21283_Patton_Utilization_Focused_Eval_4ed_72ppiRGB_150pixw.jpg"/>
          <p:cNvPicPr>
            <a:picLocks noChangeAspect="1"/>
          </p:cNvPicPr>
          <p:nvPr/>
        </p:nvPicPr>
        <p:blipFill>
          <a:blip r:embed="rId4" cstate="print"/>
          <a:srcRect/>
          <a:stretch>
            <a:fillRect/>
          </a:stretch>
        </p:blipFill>
        <p:spPr bwMode="auto">
          <a:xfrm>
            <a:off x="1258888" y="4508500"/>
            <a:ext cx="1457325" cy="2079625"/>
          </a:xfrm>
          <a:prstGeom prst="rect">
            <a:avLst/>
          </a:prstGeom>
          <a:noFill/>
          <a:ln w="9525">
            <a:noFill/>
            <a:miter lim="800000"/>
            <a:headEnd/>
            <a:tailEnd/>
          </a:ln>
        </p:spPr>
      </p:pic>
      <p:pic>
        <p:nvPicPr>
          <p:cNvPr id="55301" name="Picture 5" descr="participatory evaluation cousins.jpg"/>
          <p:cNvPicPr>
            <a:picLocks noChangeAspect="1"/>
          </p:cNvPicPr>
          <p:nvPr/>
        </p:nvPicPr>
        <p:blipFill>
          <a:blip r:embed="rId5" cstate="print"/>
          <a:srcRect/>
          <a:stretch>
            <a:fillRect/>
          </a:stretch>
        </p:blipFill>
        <p:spPr bwMode="auto">
          <a:xfrm>
            <a:off x="2843213" y="3933825"/>
            <a:ext cx="1584325" cy="2598738"/>
          </a:xfrm>
          <a:prstGeom prst="rect">
            <a:avLst/>
          </a:prstGeom>
          <a:noFill/>
          <a:ln w="9525">
            <a:noFill/>
            <a:miter lim="800000"/>
            <a:headEnd/>
            <a:tailEnd/>
          </a:ln>
        </p:spPr>
      </p:pic>
      <p:pic>
        <p:nvPicPr>
          <p:cNvPr id="55302" name="Picture 6" descr="Develpmental evaluation.jpg"/>
          <p:cNvPicPr>
            <a:picLocks noChangeAspect="1"/>
          </p:cNvPicPr>
          <p:nvPr/>
        </p:nvPicPr>
        <p:blipFill>
          <a:blip r:embed="rId6" cstate="print"/>
          <a:srcRect/>
          <a:stretch>
            <a:fillRect/>
          </a:stretch>
        </p:blipFill>
        <p:spPr bwMode="auto">
          <a:xfrm>
            <a:off x="4716463" y="4076700"/>
            <a:ext cx="1787525" cy="2520950"/>
          </a:xfrm>
          <a:prstGeom prst="rect">
            <a:avLst/>
          </a:prstGeom>
          <a:noFill/>
          <a:ln w="9525">
            <a:noFill/>
            <a:miter lim="800000"/>
            <a:headEnd/>
            <a:tailEnd/>
          </a:ln>
        </p:spPr>
      </p:pic>
      <p:pic>
        <p:nvPicPr>
          <p:cNvPr id="55303" name="Picture 7" descr="Empowerment Evaluation.jpg"/>
          <p:cNvPicPr>
            <a:picLocks noChangeAspect="1"/>
          </p:cNvPicPr>
          <p:nvPr/>
        </p:nvPicPr>
        <p:blipFill>
          <a:blip r:embed="rId7" cstate="print"/>
          <a:srcRect/>
          <a:stretch>
            <a:fillRect/>
          </a:stretch>
        </p:blipFill>
        <p:spPr bwMode="auto">
          <a:xfrm>
            <a:off x="6659563" y="4076700"/>
            <a:ext cx="16129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0482" name="Title 3"/>
          <p:cNvSpPr>
            <a:spLocks noGrp="1"/>
          </p:cNvSpPr>
          <p:nvPr>
            <p:ph type="title" idx="4294967295"/>
          </p:nvPr>
        </p:nvSpPr>
        <p:spPr>
          <a:xfrm>
            <a:off x="1187450" y="260350"/>
            <a:ext cx="4043363" cy="476250"/>
          </a:xfrm>
        </p:spPr>
        <p:txBody>
          <a:bodyPr/>
          <a:lstStyle/>
          <a:p>
            <a:pPr algn="l" eaLnBrk="1" hangingPunct="1"/>
            <a:r>
              <a:rPr lang="en-AU" sz="4000" b="1" smtClean="0">
                <a:solidFill>
                  <a:srgbClr val="AC1D00"/>
                </a:solidFill>
              </a:rPr>
              <a:t>Snapshot</a:t>
            </a:r>
          </a:p>
        </p:txBody>
      </p:sp>
      <p:sp>
        <p:nvSpPr>
          <p:cNvPr id="20483" name="Content Placeholder 4"/>
          <p:cNvSpPr>
            <a:spLocks noGrp="1"/>
          </p:cNvSpPr>
          <p:nvPr>
            <p:ph idx="4294967295"/>
          </p:nvPr>
        </p:nvSpPr>
        <p:spPr>
          <a:xfrm>
            <a:off x="827088" y="1412875"/>
            <a:ext cx="7870825" cy="4924425"/>
          </a:xfrm>
        </p:spPr>
        <p:txBody>
          <a:bodyPr/>
          <a:lstStyle/>
          <a:p>
            <a:pPr eaLnBrk="1" hangingPunct="1"/>
            <a:r>
              <a:rPr lang="en-AU" sz="2800" smtClean="0"/>
              <a:t>Potential benefits of translating findings for audiences beyond policy/program managers</a:t>
            </a:r>
          </a:p>
          <a:p>
            <a:pPr eaLnBrk="1" hangingPunct="1"/>
            <a:r>
              <a:rPr lang="en-AU" sz="2800" smtClean="0"/>
              <a:t>Using a medical research translation model to frame evaluation translation</a:t>
            </a:r>
          </a:p>
          <a:p>
            <a:pPr eaLnBrk="1" hangingPunct="1"/>
            <a:r>
              <a:rPr lang="en-AU" sz="2800" smtClean="0"/>
              <a:t>Using multimedia social marketing products to support the transfer of findings to ‘hard to reach’ audiences</a:t>
            </a:r>
          </a:p>
          <a:p>
            <a:pPr eaLnBrk="1" hangingPunct="1"/>
            <a:r>
              <a:rPr lang="en-AU" sz="2800" smtClean="0"/>
              <a:t>Looking at who should be responsible for evaluation transfer?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2530" name="Title 3"/>
          <p:cNvSpPr>
            <a:spLocks noGrp="1"/>
          </p:cNvSpPr>
          <p:nvPr>
            <p:ph type="title" idx="4294967295"/>
          </p:nvPr>
        </p:nvSpPr>
        <p:spPr>
          <a:xfrm>
            <a:off x="900113" y="274638"/>
            <a:ext cx="7786687" cy="490537"/>
          </a:xfrm>
        </p:spPr>
        <p:txBody>
          <a:bodyPr/>
          <a:lstStyle/>
          <a:p>
            <a:pPr algn="l" eaLnBrk="1" hangingPunct="1"/>
            <a:r>
              <a:rPr lang="en-AU" sz="4000" b="1" smtClean="0">
                <a:solidFill>
                  <a:srgbClr val="AC1D00"/>
                </a:solidFill>
              </a:rPr>
              <a:t>Thinking about evaluation use</a:t>
            </a:r>
          </a:p>
        </p:txBody>
      </p:sp>
      <p:sp>
        <p:nvSpPr>
          <p:cNvPr id="22531" name="Text Box 8"/>
          <p:cNvSpPr txBox="1">
            <a:spLocks noChangeArrowheads="1"/>
          </p:cNvSpPr>
          <p:nvPr/>
        </p:nvSpPr>
        <p:spPr bwMode="auto">
          <a:xfrm>
            <a:off x="395288" y="5300663"/>
            <a:ext cx="1582737" cy="366712"/>
          </a:xfrm>
          <a:prstGeom prst="rect">
            <a:avLst/>
          </a:prstGeom>
          <a:noFill/>
          <a:ln w="9525">
            <a:noFill/>
            <a:miter lim="800000"/>
            <a:headEnd/>
            <a:tailEnd/>
          </a:ln>
        </p:spPr>
        <p:txBody>
          <a:bodyPr>
            <a:spAutoFit/>
          </a:bodyPr>
          <a:lstStyle/>
          <a:p>
            <a:pPr>
              <a:spcBef>
                <a:spcPct val="50000"/>
              </a:spcBef>
            </a:pPr>
            <a:r>
              <a:rPr lang="en-AU"/>
              <a:t>1</a:t>
            </a:r>
            <a:r>
              <a:rPr lang="en-AU" baseline="30000"/>
              <a:t>st</a:t>
            </a:r>
            <a:r>
              <a:rPr lang="en-AU"/>
              <a:t> generation</a:t>
            </a:r>
          </a:p>
        </p:txBody>
      </p:sp>
      <p:sp>
        <p:nvSpPr>
          <p:cNvPr id="22532" name="Text Box 10"/>
          <p:cNvSpPr txBox="1">
            <a:spLocks noChangeArrowheads="1"/>
          </p:cNvSpPr>
          <p:nvPr/>
        </p:nvSpPr>
        <p:spPr bwMode="auto">
          <a:xfrm>
            <a:off x="250825" y="3644900"/>
            <a:ext cx="1800225" cy="366713"/>
          </a:xfrm>
          <a:prstGeom prst="rect">
            <a:avLst/>
          </a:prstGeom>
          <a:noFill/>
          <a:ln w="9525">
            <a:noFill/>
            <a:miter lim="800000"/>
            <a:headEnd/>
            <a:tailEnd/>
          </a:ln>
        </p:spPr>
        <p:txBody>
          <a:bodyPr>
            <a:spAutoFit/>
          </a:bodyPr>
          <a:lstStyle/>
          <a:p>
            <a:pPr>
              <a:spcBef>
                <a:spcPct val="50000"/>
              </a:spcBef>
            </a:pPr>
            <a:r>
              <a:rPr lang="en-AU"/>
              <a:t>2</a:t>
            </a:r>
            <a:r>
              <a:rPr lang="en-AU" baseline="30000"/>
              <a:t>nd</a:t>
            </a:r>
            <a:r>
              <a:rPr lang="en-AU"/>
              <a:t> generation</a:t>
            </a:r>
          </a:p>
        </p:txBody>
      </p:sp>
      <p:sp>
        <p:nvSpPr>
          <p:cNvPr id="22533" name="Text Box 11"/>
          <p:cNvSpPr txBox="1">
            <a:spLocks noChangeArrowheads="1"/>
          </p:cNvSpPr>
          <p:nvPr/>
        </p:nvSpPr>
        <p:spPr bwMode="auto">
          <a:xfrm>
            <a:off x="323850" y="2060575"/>
            <a:ext cx="1800225" cy="366713"/>
          </a:xfrm>
          <a:prstGeom prst="rect">
            <a:avLst/>
          </a:prstGeom>
          <a:noFill/>
          <a:ln w="9525">
            <a:noFill/>
            <a:miter lim="800000"/>
            <a:headEnd/>
            <a:tailEnd/>
          </a:ln>
        </p:spPr>
        <p:txBody>
          <a:bodyPr>
            <a:spAutoFit/>
          </a:bodyPr>
          <a:lstStyle/>
          <a:p>
            <a:pPr>
              <a:spcBef>
                <a:spcPct val="50000"/>
              </a:spcBef>
            </a:pPr>
            <a:r>
              <a:rPr lang="en-AU"/>
              <a:t>3</a:t>
            </a:r>
            <a:r>
              <a:rPr lang="en-AU" baseline="30000"/>
              <a:t>rd</a:t>
            </a:r>
            <a:r>
              <a:rPr lang="en-AU"/>
              <a:t> generation</a:t>
            </a:r>
          </a:p>
        </p:txBody>
      </p:sp>
      <p:sp>
        <p:nvSpPr>
          <p:cNvPr id="22534" name="Oval 14"/>
          <p:cNvSpPr>
            <a:spLocks noChangeArrowheads="1"/>
          </p:cNvSpPr>
          <p:nvPr/>
        </p:nvSpPr>
        <p:spPr bwMode="auto">
          <a:xfrm>
            <a:off x="1979613" y="1557338"/>
            <a:ext cx="4968875" cy="4608512"/>
          </a:xfrm>
          <a:prstGeom prst="ellipse">
            <a:avLst/>
          </a:prstGeom>
          <a:solidFill>
            <a:schemeClr val="accent2">
              <a:alpha val="38039"/>
            </a:schemeClr>
          </a:solidFill>
          <a:ln w="9525" algn="ctr">
            <a:noFill/>
            <a:round/>
            <a:headEnd/>
            <a:tailEnd/>
          </a:ln>
        </p:spPr>
        <p:txBody>
          <a:bodyPr wrap="none" anchor="ctr"/>
          <a:lstStyle/>
          <a:p>
            <a:pPr algn="ctr"/>
            <a:endParaRPr lang="en-US"/>
          </a:p>
        </p:txBody>
      </p:sp>
      <p:sp>
        <p:nvSpPr>
          <p:cNvPr id="22535" name="Oval 13"/>
          <p:cNvSpPr>
            <a:spLocks noChangeArrowheads="1"/>
          </p:cNvSpPr>
          <p:nvPr/>
        </p:nvSpPr>
        <p:spPr bwMode="auto">
          <a:xfrm>
            <a:off x="2771775" y="2708275"/>
            <a:ext cx="3455988" cy="3455988"/>
          </a:xfrm>
          <a:prstGeom prst="ellipse">
            <a:avLst/>
          </a:prstGeom>
          <a:solidFill>
            <a:schemeClr val="accent2">
              <a:alpha val="59999"/>
            </a:schemeClr>
          </a:solidFill>
          <a:ln w="9525" algn="ctr">
            <a:noFill/>
            <a:round/>
            <a:headEnd/>
            <a:tailEnd/>
          </a:ln>
        </p:spPr>
        <p:txBody>
          <a:bodyPr wrap="none" anchor="ctr"/>
          <a:lstStyle/>
          <a:p>
            <a:pPr algn="ctr"/>
            <a:endParaRPr lang="en-AU"/>
          </a:p>
        </p:txBody>
      </p:sp>
      <p:sp>
        <p:nvSpPr>
          <p:cNvPr id="22536" name="Oval 12"/>
          <p:cNvSpPr>
            <a:spLocks noChangeArrowheads="1"/>
          </p:cNvSpPr>
          <p:nvPr/>
        </p:nvSpPr>
        <p:spPr bwMode="auto">
          <a:xfrm>
            <a:off x="3348038" y="3860800"/>
            <a:ext cx="2447925" cy="2305050"/>
          </a:xfrm>
          <a:prstGeom prst="ellipse">
            <a:avLst/>
          </a:prstGeom>
          <a:solidFill>
            <a:schemeClr val="accent2">
              <a:alpha val="79999"/>
            </a:schemeClr>
          </a:solidFill>
          <a:ln w="9525">
            <a:noFill/>
            <a:round/>
            <a:headEnd/>
            <a:tailEnd/>
          </a:ln>
        </p:spPr>
        <p:txBody>
          <a:bodyPr wrap="none" anchor="ctr"/>
          <a:lstStyle/>
          <a:p>
            <a:pPr algn="ctr"/>
            <a:r>
              <a:rPr lang="en-AU" b="1"/>
              <a:t>Knowledge Transfer</a:t>
            </a:r>
          </a:p>
        </p:txBody>
      </p:sp>
      <p:sp>
        <p:nvSpPr>
          <p:cNvPr id="22537" name="Text Box 15"/>
          <p:cNvSpPr txBox="1">
            <a:spLocks noChangeArrowheads="1"/>
          </p:cNvSpPr>
          <p:nvPr/>
        </p:nvSpPr>
        <p:spPr bwMode="auto">
          <a:xfrm>
            <a:off x="3203575" y="3141663"/>
            <a:ext cx="2592388" cy="641350"/>
          </a:xfrm>
          <a:prstGeom prst="rect">
            <a:avLst/>
          </a:prstGeom>
          <a:noFill/>
          <a:ln w="9525" algn="ctr">
            <a:noFill/>
            <a:miter lim="800000"/>
            <a:headEnd/>
            <a:tailEnd/>
          </a:ln>
        </p:spPr>
        <p:txBody>
          <a:bodyPr>
            <a:spAutoFit/>
          </a:bodyPr>
          <a:lstStyle/>
          <a:p>
            <a:pPr algn="ctr">
              <a:spcBef>
                <a:spcPct val="50000"/>
              </a:spcBef>
            </a:pPr>
            <a:r>
              <a:rPr lang="en-AU" b="1"/>
              <a:t>Knowledge Exchange / Translation</a:t>
            </a:r>
          </a:p>
        </p:txBody>
      </p:sp>
      <p:sp>
        <p:nvSpPr>
          <p:cNvPr id="22538" name="Text Box 16"/>
          <p:cNvSpPr txBox="1">
            <a:spLocks noChangeArrowheads="1"/>
          </p:cNvSpPr>
          <p:nvPr/>
        </p:nvSpPr>
        <p:spPr bwMode="auto">
          <a:xfrm>
            <a:off x="2916238" y="2133600"/>
            <a:ext cx="3240087" cy="366713"/>
          </a:xfrm>
          <a:prstGeom prst="rect">
            <a:avLst/>
          </a:prstGeom>
          <a:noFill/>
          <a:ln w="9525" algn="ctr">
            <a:noFill/>
            <a:miter lim="800000"/>
            <a:headEnd/>
            <a:tailEnd/>
          </a:ln>
        </p:spPr>
        <p:txBody>
          <a:bodyPr>
            <a:spAutoFit/>
          </a:bodyPr>
          <a:lstStyle/>
          <a:p>
            <a:pPr algn="ctr">
              <a:spcBef>
                <a:spcPct val="50000"/>
              </a:spcBef>
            </a:pPr>
            <a:r>
              <a:rPr lang="en-AU" b="1"/>
              <a:t>Knowledge Integration</a:t>
            </a:r>
          </a:p>
        </p:txBody>
      </p:sp>
      <p:sp>
        <p:nvSpPr>
          <p:cNvPr id="22539" name="Text Box 18"/>
          <p:cNvSpPr txBox="1">
            <a:spLocks noChangeArrowheads="1"/>
          </p:cNvSpPr>
          <p:nvPr/>
        </p:nvSpPr>
        <p:spPr bwMode="auto">
          <a:xfrm>
            <a:off x="6877050" y="4941888"/>
            <a:ext cx="2016125" cy="1190625"/>
          </a:xfrm>
          <a:prstGeom prst="rect">
            <a:avLst/>
          </a:prstGeom>
          <a:noFill/>
          <a:ln w="9525" algn="ctr">
            <a:noFill/>
            <a:miter lim="800000"/>
            <a:headEnd/>
            <a:tailEnd/>
          </a:ln>
        </p:spPr>
        <p:txBody>
          <a:bodyPr>
            <a:spAutoFit/>
          </a:bodyPr>
          <a:lstStyle/>
          <a:p>
            <a:pPr algn="ctr">
              <a:spcBef>
                <a:spcPct val="50000"/>
              </a:spcBef>
            </a:pPr>
            <a:r>
              <a:rPr lang="en-AU"/>
              <a:t>Communication, dissemination, focus on packaging results</a:t>
            </a:r>
          </a:p>
        </p:txBody>
      </p:sp>
      <p:sp>
        <p:nvSpPr>
          <p:cNvPr id="22540" name="Text Box 19"/>
          <p:cNvSpPr txBox="1">
            <a:spLocks noChangeArrowheads="1"/>
          </p:cNvSpPr>
          <p:nvPr/>
        </p:nvSpPr>
        <p:spPr bwMode="auto">
          <a:xfrm>
            <a:off x="6985000" y="3357563"/>
            <a:ext cx="2159000" cy="915987"/>
          </a:xfrm>
          <a:prstGeom prst="rect">
            <a:avLst/>
          </a:prstGeom>
          <a:noFill/>
          <a:ln w="9525" algn="ctr">
            <a:noFill/>
            <a:miter lim="800000"/>
            <a:headEnd/>
            <a:tailEnd/>
          </a:ln>
        </p:spPr>
        <p:txBody>
          <a:bodyPr>
            <a:spAutoFit/>
          </a:bodyPr>
          <a:lstStyle/>
          <a:p>
            <a:pPr algn="ctr">
              <a:spcBef>
                <a:spcPct val="50000"/>
              </a:spcBef>
            </a:pPr>
            <a:r>
              <a:rPr lang="en-AU"/>
              <a:t>Focus on individual policies, programs, organisations</a:t>
            </a:r>
          </a:p>
        </p:txBody>
      </p:sp>
      <p:sp>
        <p:nvSpPr>
          <p:cNvPr id="22541" name="Text Box 20"/>
          <p:cNvSpPr txBox="1">
            <a:spLocks noChangeArrowheads="1"/>
          </p:cNvSpPr>
          <p:nvPr/>
        </p:nvSpPr>
        <p:spPr bwMode="auto">
          <a:xfrm>
            <a:off x="6804025" y="1484313"/>
            <a:ext cx="2160588" cy="1465262"/>
          </a:xfrm>
          <a:prstGeom prst="rect">
            <a:avLst/>
          </a:prstGeom>
          <a:noFill/>
          <a:ln w="9525" algn="ctr">
            <a:noFill/>
            <a:miter lim="800000"/>
            <a:headEnd/>
            <a:tailEnd/>
          </a:ln>
        </p:spPr>
        <p:txBody>
          <a:bodyPr>
            <a:spAutoFit/>
          </a:bodyPr>
          <a:lstStyle/>
          <a:p>
            <a:pPr algn="ctr">
              <a:spcBef>
                <a:spcPct val="50000"/>
              </a:spcBef>
            </a:pPr>
            <a:r>
              <a:rPr lang="en-AU"/>
              <a:t>System level focus, developing processes for system level change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4578" name="Title 4"/>
          <p:cNvSpPr>
            <a:spLocks noGrp="1"/>
          </p:cNvSpPr>
          <p:nvPr>
            <p:ph type="title"/>
          </p:nvPr>
        </p:nvSpPr>
        <p:spPr>
          <a:xfrm>
            <a:off x="1116013" y="188913"/>
            <a:ext cx="6275387" cy="635000"/>
          </a:xfrm>
        </p:spPr>
        <p:txBody>
          <a:bodyPr/>
          <a:lstStyle/>
          <a:p>
            <a:pPr eaLnBrk="1" hangingPunct="1"/>
            <a:r>
              <a:rPr lang="en-AU" sz="4000" smtClean="0">
                <a:solidFill>
                  <a:srgbClr val="AC1D00"/>
                </a:solidFill>
              </a:rPr>
              <a:t>Maximising influence</a:t>
            </a:r>
          </a:p>
        </p:txBody>
      </p:sp>
      <p:pic>
        <p:nvPicPr>
          <p:cNvPr id="24579" name="Content Placeholder 5" descr="pic_increased_efficiency_May2010.jpg"/>
          <p:cNvPicPr>
            <a:picLocks noGrp="1" noChangeAspect="1"/>
          </p:cNvPicPr>
          <p:nvPr>
            <p:ph idx="1"/>
          </p:nvPr>
        </p:nvPicPr>
        <p:blipFill>
          <a:blip r:embed="rId4" cstate="print"/>
          <a:srcRect/>
          <a:stretch>
            <a:fillRect/>
          </a:stretch>
        </p:blipFill>
        <p:spPr>
          <a:xfrm>
            <a:off x="5867400" y="1341438"/>
            <a:ext cx="2420938" cy="5111750"/>
          </a:xfrm>
        </p:spPr>
      </p:pic>
      <p:sp>
        <p:nvSpPr>
          <p:cNvPr id="24580" name="Text Placeholder 4"/>
          <p:cNvSpPr>
            <a:spLocks noGrp="1"/>
          </p:cNvSpPr>
          <p:nvPr>
            <p:ph type="body" sz="half" idx="2"/>
          </p:nvPr>
        </p:nvSpPr>
        <p:spPr>
          <a:xfrm>
            <a:off x="468313" y="1628775"/>
            <a:ext cx="5049837" cy="4691063"/>
          </a:xfrm>
        </p:spPr>
        <p:txBody>
          <a:bodyPr/>
          <a:lstStyle/>
          <a:p>
            <a:pPr eaLnBrk="1" hangingPunct="1">
              <a:spcAft>
                <a:spcPts val="600"/>
              </a:spcAft>
            </a:pPr>
            <a:r>
              <a:rPr lang="en-AU" sz="3200" b="1" smtClean="0"/>
              <a:t>Maximising influence </a:t>
            </a:r>
            <a:r>
              <a:rPr lang="en-AU" sz="3200" smtClean="0"/>
              <a:t>=&gt; maximising change</a:t>
            </a:r>
          </a:p>
          <a:p>
            <a:pPr eaLnBrk="1" hangingPunct="1">
              <a:spcAft>
                <a:spcPts val="600"/>
              </a:spcAft>
            </a:pPr>
            <a:r>
              <a:rPr lang="en-AU" sz="3200" b="1" smtClean="0"/>
              <a:t>Maximising change </a:t>
            </a:r>
            <a:r>
              <a:rPr lang="en-AU" sz="3200" smtClean="0"/>
              <a:t>=&gt; increasing awareness &amp; understanding of evaluation findings beyond policy makers &amp; program managers to multiple audiences</a:t>
            </a:r>
          </a:p>
          <a:p>
            <a:pPr eaLnBrk="1" hangingPunct="1"/>
            <a:endParaRPr lang="en-A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6626" name="Title 3"/>
          <p:cNvSpPr>
            <a:spLocks noGrp="1"/>
          </p:cNvSpPr>
          <p:nvPr>
            <p:ph type="title"/>
          </p:nvPr>
        </p:nvSpPr>
        <p:spPr>
          <a:xfrm>
            <a:off x="1116013" y="0"/>
            <a:ext cx="4762500" cy="922338"/>
          </a:xfrm>
        </p:spPr>
        <p:txBody>
          <a:bodyPr/>
          <a:lstStyle/>
          <a:p>
            <a:pPr algn="l" eaLnBrk="1" hangingPunct="1"/>
            <a:r>
              <a:rPr lang="en-AU" sz="4000" b="1" smtClean="0">
                <a:solidFill>
                  <a:srgbClr val="AC1D00"/>
                </a:solidFill>
              </a:rPr>
              <a:t>Familiar territory</a:t>
            </a:r>
          </a:p>
        </p:txBody>
      </p:sp>
      <p:sp>
        <p:nvSpPr>
          <p:cNvPr id="26627" name="Content Placeholder 4"/>
          <p:cNvSpPr>
            <a:spLocks noGrp="1"/>
          </p:cNvSpPr>
          <p:nvPr>
            <p:ph idx="1"/>
          </p:nvPr>
        </p:nvSpPr>
        <p:spPr>
          <a:xfrm>
            <a:off x="755650" y="1484313"/>
            <a:ext cx="7993063" cy="4800600"/>
          </a:xfrm>
        </p:spPr>
        <p:txBody>
          <a:bodyPr/>
          <a:lstStyle/>
          <a:p>
            <a:pPr eaLnBrk="1" hangingPunct="1">
              <a:spcAft>
                <a:spcPts val="600"/>
              </a:spcAft>
            </a:pPr>
            <a:r>
              <a:rPr lang="en-AU" sz="2800" smtClean="0"/>
              <a:t>Evaluators are well versed in communicating findings to policy makers and program managers</a:t>
            </a:r>
          </a:p>
          <a:p>
            <a:pPr eaLnBrk="1" hangingPunct="1">
              <a:spcAft>
                <a:spcPts val="600"/>
              </a:spcAft>
            </a:pPr>
            <a:r>
              <a:rPr lang="en-AU" sz="2800" smtClean="0"/>
              <a:t>Much effort goes into presenting findings in a format which meets the expectations of the primary audience (often the evaluation commissioner) </a:t>
            </a:r>
          </a:p>
          <a:p>
            <a:pPr eaLnBrk="1" hangingPunct="1">
              <a:spcAft>
                <a:spcPts val="600"/>
              </a:spcAft>
            </a:pPr>
            <a:r>
              <a:rPr lang="en-AU" sz="2800" smtClean="0"/>
              <a:t>So it should! They are the primary audience…but…</a:t>
            </a:r>
          </a:p>
          <a:p>
            <a:pPr eaLnBrk="1" hangingPunct="1"/>
            <a:r>
              <a:rPr lang="en-AU" sz="2800" smtClean="0"/>
              <a:t>…we risk overlooking opportunities to translate findings to additional audiences</a:t>
            </a:r>
          </a:p>
          <a:p>
            <a:pPr eaLnBrk="1" hangingPunct="1">
              <a:spcAft>
                <a:spcPts val="600"/>
              </a:spcAft>
            </a:pPr>
            <a:endParaRPr lang="en-AU" sz="2800" smtClean="0"/>
          </a:p>
          <a:p>
            <a:pPr eaLnBrk="1" hangingPunct="1">
              <a:buFontTx/>
              <a:buNone/>
            </a:pPr>
            <a:endParaRPr lang="en-AU"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8674" name="Title 3"/>
          <p:cNvSpPr>
            <a:spLocks noGrp="1"/>
          </p:cNvSpPr>
          <p:nvPr>
            <p:ph type="title"/>
          </p:nvPr>
        </p:nvSpPr>
        <p:spPr>
          <a:xfrm>
            <a:off x="1187450" y="0"/>
            <a:ext cx="6048375" cy="849313"/>
          </a:xfrm>
        </p:spPr>
        <p:txBody>
          <a:bodyPr/>
          <a:lstStyle/>
          <a:p>
            <a:pPr algn="l" eaLnBrk="1" hangingPunct="1"/>
            <a:r>
              <a:rPr lang="en-AU" sz="4000" b="1" smtClean="0">
                <a:solidFill>
                  <a:srgbClr val="AC1D00"/>
                </a:solidFill>
              </a:rPr>
              <a:t>Written evaluation reports</a:t>
            </a:r>
          </a:p>
        </p:txBody>
      </p:sp>
      <p:pic>
        <p:nvPicPr>
          <p:cNvPr id="28675" name="Content Placeholder 5" descr="red-crown-md.png"/>
          <p:cNvPicPr>
            <a:picLocks noGrp="1" noChangeAspect="1"/>
          </p:cNvPicPr>
          <p:nvPr>
            <p:ph idx="1"/>
          </p:nvPr>
        </p:nvPicPr>
        <p:blipFill>
          <a:blip r:embed="rId4" cstate="print"/>
          <a:srcRect/>
          <a:stretch>
            <a:fillRect/>
          </a:stretch>
        </p:blipFill>
        <p:spPr>
          <a:xfrm>
            <a:off x="2051050" y="908050"/>
            <a:ext cx="4752975" cy="3876675"/>
          </a:xfrm>
        </p:spPr>
      </p:pic>
      <p:sp>
        <p:nvSpPr>
          <p:cNvPr id="28676" name="TextBox 6"/>
          <p:cNvSpPr txBox="1">
            <a:spLocks noChangeArrowheads="1"/>
          </p:cNvSpPr>
          <p:nvPr/>
        </p:nvSpPr>
        <p:spPr bwMode="auto">
          <a:xfrm>
            <a:off x="539750" y="4149725"/>
            <a:ext cx="8135938" cy="1143000"/>
          </a:xfrm>
          <a:prstGeom prst="rect">
            <a:avLst/>
          </a:prstGeom>
          <a:noFill/>
          <a:ln w="9525">
            <a:noFill/>
            <a:miter lim="800000"/>
            <a:headEnd/>
            <a:tailEnd/>
          </a:ln>
        </p:spPr>
        <p:txBody>
          <a:bodyPr>
            <a:spAutoFit/>
          </a:bodyPr>
          <a:lstStyle/>
          <a:p>
            <a:pPr algn="ctr">
              <a:spcAft>
                <a:spcPts val="600"/>
              </a:spcAft>
            </a:pPr>
            <a:r>
              <a:rPr lang="en-AU" sz="3200"/>
              <a:t>The written evaluation report is king!</a:t>
            </a:r>
          </a:p>
          <a:p>
            <a:pPr algn="ctr">
              <a:spcAft>
                <a:spcPts val="600"/>
              </a:spcAft>
            </a:pPr>
            <a:r>
              <a:rPr lang="en-AU" sz="3200"/>
              <a:t>But its domination is a blessing and a curse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0722" name="Title 3"/>
          <p:cNvSpPr>
            <a:spLocks noGrp="1"/>
          </p:cNvSpPr>
          <p:nvPr>
            <p:ph type="title"/>
          </p:nvPr>
        </p:nvSpPr>
        <p:spPr>
          <a:xfrm>
            <a:off x="1187450" y="188913"/>
            <a:ext cx="6408738" cy="777875"/>
          </a:xfrm>
        </p:spPr>
        <p:txBody>
          <a:bodyPr/>
          <a:lstStyle/>
          <a:p>
            <a:pPr algn="l" eaLnBrk="1" hangingPunct="1"/>
            <a:r>
              <a:rPr lang="en-AU" sz="4000" b="1" smtClean="0">
                <a:solidFill>
                  <a:srgbClr val="AC1D00"/>
                </a:solidFill>
              </a:rPr>
              <a:t>Written evaluation reports</a:t>
            </a:r>
          </a:p>
        </p:txBody>
      </p:sp>
      <p:pic>
        <p:nvPicPr>
          <p:cNvPr id="30723" name="Content Placeholder 4" descr="ER1.JPG"/>
          <p:cNvPicPr>
            <a:picLocks noGrp="1" noChangeAspect="1"/>
          </p:cNvPicPr>
          <p:nvPr>
            <p:ph idx="1"/>
          </p:nvPr>
        </p:nvPicPr>
        <p:blipFill>
          <a:blip r:embed="rId4" cstate="print"/>
          <a:srcRect/>
          <a:stretch>
            <a:fillRect/>
          </a:stretch>
        </p:blipFill>
        <p:spPr>
          <a:xfrm>
            <a:off x="539750" y="1457325"/>
            <a:ext cx="1584325" cy="2309813"/>
          </a:xfrm>
        </p:spPr>
      </p:pic>
      <p:pic>
        <p:nvPicPr>
          <p:cNvPr id="30724" name="Picture 7" descr="ER3.jpg"/>
          <p:cNvPicPr>
            <a:picLocks noChangeAspect="1"/>
          </p:cNvPicPr>
          <p:nvPr/>
        </p:nvPicPr>
        <p:blipFill>
          <a:blip r:embed="rId5" cstate="print"/>
          <a:srcRect/>
          <a:stretch>
            <a:fillRect/>
          </a:stretch>
        </p:blipFill>
        <p:spPr bwMode="auto">
          <a:xfrm>
            <a:off x="5292725" y="3789363"/>
            <a:ext cx="1727200" cy="2236787"/>
          </a:xfrm>
          <a:prstGeom prst="rect">
            <a:avLst/>
          </a:prstGeom>
          <a:noFill/>
          <a:ln w="9525">
            <a:noFill/>
            <a:miter lim="800000"/>
            <a:headEnd/>
            <a:tailEnd/>
          </a:ln>
        </p:spPr>
      </p:pic>
      <p:pic>
        <p:nvPicPr>
          <p:cNvPr id="30725" name="Picture 8" descr="ER4.jpg"/>
          <p:cNvPicPr>
            <a:picLocks noChangeAspect="1"/>
          </p:cNvPicPr>
          <p:nvPr/>
        </p:nvPicPr>
        <p:blipFill>
          <a:blip r:embed="rId6" cstate="print"/>
          <a:srcRect/>
          <a:stretch>
            <a:fillRect/>
          </a:stretch>
        </p:blipFill>
        <p:spPr bwMode="auto">
          <a:xfrm>
            <a:off x="3924300" y="1379538"/>
            <a:ext cx="1871663" cy="2428875"/>
          </a:xfrm>
          <a:prstGeom prst="rect">
            <a:avLst/>
          </a:prstGeom>
          <a:noFill/>
          <a:ln w="9525">
            <a:noFill/>
            <a:miter lim="800000"/>
            <a:headEnd/>
            <a:tailEnd/>
          </a:ln>
        </p:spPr>
      </p:pic>
      <p:pic>
        <p:nvPicPr>
          <p:cNvPr id="30726" name="Picture 9" descr="ER5.jpg"/>
          <p:cNvPicPr>
            <a:picLocks noChangeAspect="1"/>
          </p:cNvPicPr>
          <p:nvPr/>
        </p:nvPicPr>
        <p:blipFill>
          <a:blip r:embed="rId7" cstate="print"/>
          <a:srcRect/>
          <a:stretch>
            <a:fillRect/>
          </a:stretch>
        </p:blipFill>
        <p:spPr bwMode="auto">
          <a:xfrm>
            <a:off x="5580063" y="1452563"/>
            <a:ext cx="1512887" cy="2201862"/>
          </a:xfrm>
          <a:prstGeom prst="rect">
            <a:avLst/>
          </a:prstGeom>
          <a:noFill/>
          <a:ln w="9525">
            <a:noFill/>
            <a:miter lim="800000"/>
            <a:headEnd/>
            <a:tailEnd/>
          </a:ln>
        </p:spPr>
      </p:pic>
      <p:pic>
        <p:nvPicPr>
          <p:cNvPr id="30727" name="Picture 10" descr="ER6.jpg"/>
          <p:cNvPicPr>
            <a:picLocks noChangeAspect="1"/>
          </p:cNvPicPr>
          <p:nvPr/>
        </p:nvPicPr>
        <p:blipFill>
          <a:blip r:embed="rId8" cstate="print"/>
          <a:srcRect/>
          <a:stretch>
            <a:fillRect/>
          </a:stretch>
        </p:blipFill>
        <p:spPr bwMode="auto">
          <a:xfrm>
            <a:off x="7019925" y="1454150"/>
            <a:ext cx="1584325" cy="2249488"/>
          </a:xfrm>
          <a:prstGeom prst="rect">
            <a:avLst/>
          </a:prstGeom>
          <a:noFill/>
          <a:ln w="9525">
            <a:noFill/>
            <a:miter lim="800000"/>
            <a:headEnd/>
            <a:tailEnd/>
          </a:ln>
        </p:spPr>
      </p:pic>
      <p:pic>
        <p:nvPicPr>
          <p:cNvPr id="30728" name="Picture 12" descr="ER8.jpg"/>
          <p:cNvPicPr>
            <a:picLocks noChangeAspect="1"/>
          </p:cNvPicPr>
          <p:nvPr/>
        </p:nvPicPr>
        <p:blipFill>
          <a:blip r:embed="rId9" cstate="print"/>
          <a:srcRect/>
          <a:stretch>
            <a:fillRect/>
          </a:stretch>
        </p:blipFill>
        <p:spPr bwMode="auto">
          <a:xfrm>
            <a:off x="539750" y="3860800"/>
            <a:ext cx="1439863" cy="2035175"/>
          </a:xfrm>
          <a:prstGeom prst="rect">
            <a:avLst/>
          </a:prstGeom>
          <a:noFill/>
          <a:ln w="9525">
            <a:noFill/>
            <a:miter lim="800000"/>
            <a:headEnd/>
            <a:tailEnd/>
          </a:ln>
        </p:spPr>
      </p:pic>
      <p:pic>
        <p:nvPicPr>
          <p:cNvPr id="30729" name="Picture 13" descr="ER9.jpg"/>
          <p:cNvPicPr>
            <a:picLocks noChangeAspect="1"/>
          </p:cNvPicPr>
          <p:nvPr/>
        </p:nvPicPr>
        <p:blipFill>
          <a:blip r:embed="rId10" cstate="print"/>
          <a:srcRect/>
          <a:stretch>
            <a:fillRect/>
          </a:stretch>
        </p:blipFill>
        <p:spPr bwMode="auto">
          <a:xfrm>
            <a:off x="6948488" y="3716338"/>
            <a:ext cx="1584325" cy="2162175"/>
          </a:xfrm>
          <a:prstGeom prst="rect">
            <a:avLst/>
          </a:prstGeom>
          <a:noFill/>
          <a:ln w="9525">
            <a:noFill/>
            <a:miter lim="800000"/>
            <a:headEnd/>
            <a:tailEnd/>
          </a:ln>
        </p:spPr>
      </p:pic>
      <p:pic>
        <p:nvPicPr>
          <p:cNvPr id="30730" name="Picture 14" descr="ER10.jpg"/>
          <p:cNvPicPr>
            <a:picLocks noChangeAspect="1"/>
          </p:cNvPicPr>
          <p:nvPr/>
        </p:nvPicPr>
        <p:blipFill>
          <a:blip r:embed="rId11" cstate="print"/>
          <a:srcRect/>
          <a:stretch>
            <a:fillRect/>
          </a:stretch>
        </p:blipFill>
        <p:spPr bwMode="auto">
          <a:xfrm>
            <a:off x="2051050" y="3860800"/>
            <a:ext cx="1427163" cy="2016125"/>
          </a:xfrm>
          <a:prstGeom prst="rect">
            <a:avLst/>
          </a:prstGeom>
          <a:noFill/>
          <a:ln w="9525">
            <a:noFill/>
            <a:miter lim="800000"/>
            <a:headEnd/>
            <a:tailEnd/>
          </a:ln>
        </p:spPr>
      </p:pic>
      <p:pic>
        <p:nvPicPr>
          <p:cNvPr id="30731" name="Picture 16" descr="ER13.jpg"/>
          <p:cNvPicPr>
            <a:picLocks noChangeAspect="1"/>
          </p:cNvPicPr>
          <p:nvPr/>
        </p:nvPicPr>
        <p:blipFill>
          <a:blip r:embed="rId12" cstate="print"/>
          <a:srcRect/>
          <a:stretch>
            <a:fillRect/>
          </a:stretch>
        </p:blipFill>
        <p:spPr bwMode="auto">
          <a:xfrm>
            <a:off x="3635375" y="3789363"/>
            <a:ext cx="1701800" cy="2160587"/>
          </a:xfrm>
          <a:prstGeom prst="rect">
            <a:avLst/>
          </a:prstGeom>
          <a:noFill/>
          <a:ln w="9525">
            <a:noFill/>
            <a:miter lim="800000"/>
            <a:headEnd/>
            <a:tailEnd/>
          </a:ln>
        </p:spPr>
      </p:pic>
      <p:pic>
        <p:nvPicPr>
          <p:cNvPr id="30732" name="Picture 17" descr="ER14.jpg"/>
          <p:cNvPicPr>
            <a:picLocks noChangeAspect="1"/>
          </p:cNvPicPr>
          <p:nvPr/>
        </p:nvPicPr>
        <p:blipFill>
          <a:blip r:embed="rId13" cstate="print"/>
          <a:srcRect/>
          <a:stretch>
            <a:fillRect/>
          </a:stretch>
        </p:blipFill>
        <p:spPr bwMode="auto">
          <a:xfrm>
            <a:off x="2195513" y="1389063"/>
            <a:ext cx="1800225" cy="2382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internal2"/>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32770" name="Title 6"/>
          <p:cNvSpPr>
            <a:spLocks noGrp="1"/>
          </p:cNvSpPr>
          <p:nvPr>
            <p:ph type="title"/>
          </p:nvPr>
        </p:nvSpPr>
        <p:spPr>
          <a:xfrm>
            <a:off x="1187450" y="188913"/>
            <a:ext cx="4043363" cy="490537"/>
          </a:xfrm>
        </p:spPr>
        <p:txBody>
          <a:bodyPr/>
          <a:lstStyle/>
          <a:p>
            <a:pPr algn="l" eaLnBrk="1" hangingPunct="1"/>
            <a:r>
              <a:rPr lang="en-AU" sz="4000" b="1" smtClean="0">
                <a:solidFill>
                  <a:srgbClr val="AC1D00"/>
                </a:solidFill>
              </a:rPr>
              <a:t>Knowledge flow</a:t>
            </a:r>
          </a:p>
        </p:txBody>
      </p:sp>
      <p:sp>
        <p:nvSpPr>
          <p:cNvPr id="8" name="Oval 7"/>
          <p:cNvSpPr/>
          <p:nvPr/>
        </p:nvSpPr>
        <p:spPr>
          <a:xfrm>
            <a:off x="395288" y="1628775"/>
            <a:ext cx="1728787" cy="863600"/>
          </a:xfrm>
          <a:prstGeom prst="ellipse">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tx1"/>
                </a:solidFill>
              </a:rPr>
              <a:t>Stakeholder interviews</a:t>
            </a:r>
          </a:p>
        </p:txBody>
      </p:sp>
      <p:sp>
        <p:nvSpPr>
          <p:cNvPr id="10" name="Oval 9"/>
          <p:cNvSpPr/>
          <p:nvPr/>
        </p:nvSpPr>
        <p:spPr>
          <a:xfrm>
            <a:off x="395288" y="2636838"/>
            <a:ext cx="1728787" cy="863600"/>
          </a:xfrm>
          <a:prstGeom prst="ellipse">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tx1"/>
                </a:solidFill>
              </a:rPr>
              <a:t>Client focus groups</a:t>
            </a:r>
          </a:p>
        </p:txBody>
      </p:sp>
      <p:sp>
        <p:nvSpPr>
          <p:cNvPr id="12" name="Oval 11"/>
          <p:cNvSpPr/>
          <p:nvPr/>
        </p:nvSpPr>
        <p:spPr>
          <a:xfrm>
            <a:off x="395288" y="3644900"/>
            <a:ext cx="1800225" cy="863600"/>
          </a:xfrm>
          <a:prstGeom prst="ellipse">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tx1"/>
                </a:solidFill>
              </a:rPr>
              <a:t>Literature review</a:t>
            </a:r>
          </a:p>
        </p:txBody>
      </p:sp>
      <p:sp>
        <p:nvSpPr>
          <p:cNvPr id="13" name="Oval 12"/>
          <p:cNvSpPr/>
          <p:nvPr/>
        </p:nvSpPr>
        <p:spPr>
          <a:xfrm>
            <a:off x="395288" y="4652963"/>
            <a:ext cx="1800225" cy="863600"/>
          </a:xfrm>
          <a:prstGeom prst="ellipse">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tx1"/>
                </a:solidFill>
              </a:rPr>
              <a:t>Client &amp; stakeholder survey</a:t>
            </a:r>
          </a:p>
        </p:txBody>
      </p:sp>
      <p:sp>
        <p:nvSpPr>
          <p:cNvPr id="14" name="Oval 13"/>
          <p:cNvSpPr/>
          <p:nvPr/>
        </p:nvSpPr>
        <p:spPr>
          <a:xfrm>
            <a:off x="395288" y="5589588"/>
            <a:ext cx="1800225" cy="863600"/>
          </a:xfrm>
          <a:prstGeom prst="ellipse">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1600" b="1" dirty="0">
                <a:solidFill>
                  <a:schemeClr val="tx1"/>
                </a:solidFill>
              </a:rPr>
              <a:t>Practitioner observation</a:t>
            </a:r>
          </a:p>
        </p:txBody>
      </p:sp>
      <p:sp>
        <p:nvSpPr>
          <p:cNvPr id="16" name="Right Brace 15"/>
          <p:cNvSpPr/>
          <p:nvPr/>
        </p:nvSpPr>
        <p:spPr>
          <a:xfrm>
            <a:off x="2339975" y="1628775"/>
            <a:ext cx="360363" cy="482441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17" name="TextBox 16"/>
          <p:cNvSpPr txBox="1"/>
          <p:nvPr/>
        </p:nvSpPr>
        <p:spPr>
          <a:xfrm rot="5400000">
            <a:off x="3585084" y="95437"/>
            <a:ext cx="461665" cy="2376264"/>
          </a:xfrm>
          <a:prstGeom prst="rect">
            <a:avLst/>
          </a:prstGeom>
          <a:noFill/>
        </p:spPr>
        <p:txBody>
          <a:bodyPr vert="vert270">
            <a:spAutoFit/>
          </a:bodyPr>
          <a:lstStyle/>
          <a:p>
            <a:pPr>
              <a:defRPr/>
            </a:pPr>
            <a:r>
              <a:rPr lang="en-AU" i="1" dirty="0"/>
              <a:t>Analysis &amp; reporting</a:t>
            </a:r>
          </a:p>
        </p:txBody>
      </p:sp>
      <p:sp>
        <p:nvSpPr>
          <p:cNvPr id="18" name="Rounded Rectangle 17"/>
          <p:cNvSpPr/>
          <p:nvPr/>
        </p:nvSpPr>
        <p:spPr>
          <a:xfrm>
            <a:off x="3132138" y="3357563"/>
            <a:ext cx="1655762" cy="1150937"/>
          </a:xfrm>
          <a:prstGeom prst="roundRect">
            <a:avLst/>
          </a:prstGeom>
          <a:solidFill>
            <a:srgbClr val="C00000">
              <a:alpha val="2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b="1" dirty="0">
                <a:solidFill>
                  <a:schemeClr val="tx1"/>
                </a:solidFill>
              </a:rPr>
              <a:t>Written evaluation report</a:t>
            </a:r>
          </a:p>
        </p:txBody>
      </p:sp>
      <p:sp>
        <p:nvSpPr>
          <p:cNvPr id="19" name="Right Brace 18"/>
          <p:cNvSpPr/>
          <p:nvPr/>
        </p:nvSpPr>
        <p:spPr>
          <a:xfrm>
            <a:off x="5148263" y="3357563"/>
            <a:ext cx="215900" cy="115093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21" name="Oval 20"/>
          <p:cNvSpPr/>
          <p:nvPr/>
        </p:nvSpPr>
        <p:spPr>
          <a:xfrm>
            <a:off x="5435600" y="3357563"/>
            <a:ext cx="1657350" cy="1150937"/>
          </a:xfrm>
          <a:prstGeom prst="ellipse">
            <a:avLst/>
          </a:prstGeom>
          <a:solidFill>
            <a:srgbClr val="A4B21E">
              <a:alpha val="50000"/>
            </a:srgbClr>
          </a:solidFill>
          <a:ln>
            <a:solidFill>
              <a:srgbClr val="A4B2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600" b="1" dirty="0">
              <a:solidFill>
                <a:schemeClr val="tx1"/>
              </a:solidFill>
            </a:endParaRPr>
          </a:p>
        </p:txBody>
      </p:sp>
      <p:sp>
        <p:nvSpPr>
          <p:cNvPr id="22" name="TextBox 21"/>
          <p:cNvSpPr txBox="1"/>
          <p:nvPr/>
        </p:nvSpPr>
        <p:spPr>
          <a:xfrm>
            <a:off x="5508625" y="3573463"/>
            <a:ext cx="1800225" cy="646112"/>
          </a:xfrm>
          <a:prstGeom prst="rect">
            <a:avLst/>
          </a:prstGeom>
          <a:noFill/>
        </p:spPr>
        <p:txBody>
          <a:bodyPr>
            <a:spAutoFit/>
          </a:bodyPr>
          <a:lstStyle/>
          <a:p>
            <a:pPr>
              <a:defRPr/>
            </a:pPr>
            <a:r>
              <a:rPr lang="en-AU" b="1" dirty="0">
                <a:latin typeface="+mn-lt"/>
                <a:cs typeface="+mn-cs"/>
              </a:rPr>
              <a:t>Commissioner receives report</a:t>
            </a:r>
          </a:p>
        </p:txBody>
      </p:sp>
      <p:sp>
        <p:nvSpPr>
          <p:cNvPr id="25" name="Right Brace 24"/>
          <p:cNvSpPr/>
          <p:nvPr/>
        </p:nvSpPr>
        <p:spPr>
          <a:xfrm>
            <a:off x="7164388" y="3357563"/>
            <a:ext cx="215900" cy="115093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a:p>
        </p:txBody>
      </p:sp>
      <p:sp>
        <p:nvSpPr>
          <p:cNvPr id="32783" name="TextBox 26"/>
          <p:cNvSpPr txBox="1">
            <a:spLocks noChangeArrowheads="1"/>
          </p:cNvSpPr>
          <p:nvPr/>
        </p:nvSpPr>
        <p:spPr bwMode="auto">
          <a:xfrm>
            <a:off x="7740650" y="2781300"/>
            <a:ext cx="1150938" cy="1920875"/>
          </a:xfrm>
          <a:prstGeom prst="rect">
            <a:avLst/>
          </a:prstGeom>
          <a:noFill/>
          <a:ln w="9525">
            <a:noFill/>
            <a:miter lim="800000"/>
            <a:headEnd/>
            <a:tailEnd/>
          </a:ln>
        </p:spPr>
        <p:txBody>
          <a:bodyPr>
            <a:spAutoFit/>
          </a:bodyPr>
          <a:lstStyle/>
          <a:p>
            <a:r>
              <a:rPr lang="en-AU" sz="12000"/>
              <a:t>?</a:t>
            </a:r>
          </a:p>
        </p:txBody>
      </p:sp>
      <p:sp>
        <p:nvSpPr>
          <p:cNvPr id="28" name="TextBox 27"/>
          <p:cNvSpPr txBox="1"/>
          <p:nvPr/>
        </p:nvSpPr>
        <p:spPr>
          <a:xfrm rot="5400000">
            <a:off x="1424843" y="95437"/>
            <a:ext cx="461665" cy="2376264"/>
          </a:xfrm>
          <a:prstGeom prst="rect">
            <a:avLst/>
          </a:prstGeom>
          <a:noFill/>
        </p:spPr>
        <p:txBody>
          <a:bodyPr vert="vert270">
            <a:spAutoFit/>
          </a:bodyPr>
          <a:lstStyle/>
          <a:p>
            <a:pPr>
              <a:defRPr/>
            </a:pPr>
            <a:r>
              <a:rPr lang="en-AU" i="1" dirty="0"/>
              <a:t>Data collection</a:t>
            </a:r>
          </a:p>
        </p:txBody>
      </p:sp>
      <p:sp>
        <p:nvSpPr>
          <p:cNvPr id="30" name="TextBox 29"/>
          <p:cNvSpPr txBox="1"/>
          <p:nvPr/>
        </p:nvSpPr>
        <p:spPr>
          <a:xfrm rot="5400000">
            <a:off x="6177371" y="95437"/>
            <a:ext cx="461665" cy="2376264"/>
          </a:xfrm>
          <a:prstGeom prst="rect">
            <a:avLst/>
          </a:prstGeom>
          <a:noFill/>
        </p:spPr>
        <p:txBody>
          <a:bodyPr vert="vert270">
            <a:spAutoFit/>
          </a:bodyPr>
          <a:lstStyle/>
          <a:p>
            <a:pPr>
              <a:defRPr/>
            </a:pPr>
            <a:r>
              <a:rPr lang="en-AU" i="1" dirty="0"/>
              <a:t>Client deliverables</a:t>
            </a:r>
          </a:p>
        </p:txBody>
      </p:sp>
      <p:cxnSp>
        <p:nvCxnSpPr>
          <p:cNvPr id="32" name="Straight Connector 31"/>
          <p:cNvCxnSpPr/>
          <p:nvPr/>
        </p:nvCxnSpPr>
        <p:spPr>
          <a:xfrm rot="16200000" flipH="1">
            <a:off x="4860131" y="3788569"/>
            <a:ext cx="5256213" cy="7302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5400000">
            <a:off x="8127429" y="491481"/>
            <a:ext cx="461665" cy="1584176"/>
          </a:xfrm>
          <a:prstGeom prst="rect">
            <a:avLst/>
          </a:prstGeom>
          <a:noFill/>
        </p:spPr>
        <p:txBody>
          <a:bodyPr vert="vert270">
            <a:spAutoFit/>
          </a:bodyPr>
          <a:lstStyle/>
          <a:p>
            <a:pPr>
              <a:defRPr/>
            </a:pPr>
            <a:r>
              <a:rPr lang="en-AU" i="1" dirty="0"/>
              <a:t>Dissemination</a:t>
            </a:r>
          </a:p>
        </p:txBody>
      </p:sp>
      <p:sp>
        <p:nvSpPr>
          <p:cNvPr id="32788" name="TextBox 33"/>
          <p:cNvSpPr txBox="1">
            <a:spLocks noChangeArrowheads="1"/>
          </p:cNvSpPr>
          <p:nvPr/>
        </p:nvSpPr>
        <p:spPr bwMode="auto">
          <a:xfrm>
            <a:off x="4572000" y="1844675"/>
            <a:ext cx="1800225" cy="336550"/>
          </a:xfrm>
          <a:prstGeom prst="rect">
            <a:avLst/>
          </a:prstGeom>
          <a:noFill/>
          <a:ln w="9525">
            <a:noFill/>
            <a:miter lim="800000"/>
            <a:headEnd/>
            <a:tailEnd/>
          </a:ln>
        </p:spPr>
        <p:txBody>
          <a:bodyPr>
            <a:spAutoFit/>
          </a:bodyPr>
          <a:lstStyle/>
          <a:p>
            <a:r>
              <a:rPr lang="en-AU" sz="1600">
                <a:solidFill>
                  <a:srgbClr val="A4B21E"/>
                </a:solidFill>
              </a:rPr>
              <a:t>Presentations?</a:t>
            </a:r>
          </a:p>
        </p:txBody>
      </p:sp>
      <p:sp>
        <p:nvSpPr>
          <p:cNvPr id="32789" name="TextBox 35"/>
          <p:cNvSpPr txBox="1">
            <a:spLocks noChangeArrowheads="1"/>
          </p:cNvSpPr>
          <p:nvPr/>
        </p:nvSpPr>
        <p:spPr bwMode="auto">
          <a:xfrm>
            <a:off x="5148263" y="2492375"/>
            <a:ext cx="1800225" cy="336550"/>
          </a:xfrm>
          <a:prstGeom prst="rect">
            <a:avLst/>
          </a:prstGeom>
          <a:noFill/>
          <a:ln w="9525">
            <a:noFill/>
            <a:miter lim="800000"/>
            <a:headEnd/>
            <a:tailEnd/>
          </a:ln>
        </p:spPr>
        <p:txBody>
          <a:bodyPr>
            <a:spAutoFit/>
          </a:bodyPr>
          <a:lstStyle/>
          <a:p>
            <a:r>
              <a:rPr lang="en-AU" sz="1600">
                <a:solidFill>
                  <a:srgbClr val="A4B21E"/>
                </a:solidFill>
              </a:rPr>
              <a:t>Meetings?</a:t>
            </a:r>
          </a:p>
        </p:txBody>
      </p:sp>
      <p:sp>
        <p:nvSpPr>
          <p:cNvPr id="32790" name="TextBox 38"/>
          <p:cNvSpPr txBox="1">
            <a:spLocks noChangeArrowheads="1"/>
          </p:cNvSpPr>
          <p:nvPr/>
        </p:nvSpPr>
        <p:spPr bwMode="auto">
          <a:xfrm>
            <a:off x="4643438" y="4868863"/>
            <a:ext cx="1800225" cy="336550"/>
          </a:xfrm>
          <a:prstGeom prst="rect">
            <a:avLst/>
          </a:prstGeom>
          <a:noFill/>
          <a:ln w="9525">
            <a:noFill/>
            <a:miter lim="800000"/>
            <a:headEnd/>
            <a:tailEnd/>
          </a:ln>
        </p:spPr>
        <p:txBody>
          <a:bodyPr>
            <a:spAutoFit/>
          </a:bodyPr>
          <a:lstStyle/>
          <a:p>
            <a:r>
              <a:rPr lang="en-AU" sz="1600">
                <a:solidFill>
                  <a:srgbClr val="A4B21E"/>
                </a:solidFill>
              </a:rPr>
              <a:t>Workshops?</a:t>
            </a:r>
          </a:p>
        </p:txBody>
      </p:sp>
      <p:sp>
        <p:nvSpPr>
          <p:cNvPr id="32791" name="TextBox 39"/>
          <p:cNvSpPr txBox="1">
            <a:spLocks noChangeArrowheads="1"/>
          </p:cNvSpPr>
          <p:nvPr/>
        </p:nvSpPr>
        <p:spPr bwMode="auto">
          <a:xfrm>
            <a:off x="5076825" y="5589588"/>
            <a:ext cx="1798638" cy="336550"/>
          </a:xfrm>
          <a:prstGeom prst="rect">
            <a:avLst/>
          </a:prstGeom>
          <a:noFill/>
          <a:ln w="9525">
            <a:noFill/>
            <a:miter lim="800000"/>
            <a:headEnd/>
            <a:tailEnd/>
          </a:ln>
        </p:spPr>
        <p:txBody>
          <a:bodyPr>
            <a:spAutoFit/>
          </a:bodyPr>
          <a:lstStyle/>
          <a:p>
            <a:r>
              <a:rPr lang="en-AU" sz="1600">
                <a:solidFill>
                  <a:srgbClr val="A4B21E"/>
                </a:solidFill>
              </a:rPr>
              <a:t>Online report?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TotalTime>
  <Words>3740</Words>
  <Application>Microsoft Office PowerPoint</Application>
  <PresentationFormat>On-screen Show (4:3)</PresentationFormat>
  <Paragraphs>238</Paragraphs>
  <Slides>20</Slides>
  <Notes>20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Snapshot</vt:lpstr>
      <vt:lpstr>Thinking about evaluation use</vt:lpstr>
      <vt:lpstr>Maximising influence</vt:lpstr>
      <vt:lpstr>Familiar territory</vt:lpstr>
      <vt:lpstr>Written evaluation reports</vt:lpstr>
      <vt:lpstr>Written evaluation reports</vt:lpstr>
      <vt:lpstr>Knowledge flow</vt:lpstr>
      <vt:lpstr>Potential benefits</vt:lpstr>
      <vt:lpstr>Increased influence &amp; security</vt:lpstr>
      <vt:lpstr>A more ethical response</vt:lpstr>
      <vt:lpstr>Utilisation of relationships</vt:lpstr>
      <vt:lpstr>New area of specialisation</vt:lpstr>
      <vt:lpstr>Research Translation Model</vt:lpstr>
      <vt:lpstr>Research Translation Model</vt:lpstr>
      <vt:lpstr>Grog and the Brain</vt:lpstr>
      <vt:lpstr>Take home messages</vt:lpstr>
      <vt:lpstr>Acknowledgements</vt:lpstr>
      <vt:lpstr>Significant inroads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Indonesia</dc:title>
  <dc:creator>jbell</dc:creator>
  <cp:lastModifiedBy>arinex</cp:lastModifiedBy>
  <cp:revision>78</cp:revision>
  <dcterms:created xsi:type="dcterms:W3CDTF">2011-03-16T06:14:21Z</dcterms:created>
  <dcterms:modified xsi:type="dcterms:W3CDTF">2011-08-31T22:59:30Z</dcterms:modified>
</cp:coreProperties>
</file>